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1"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Lst>
  <p:sldSz cy="5143500" cx="9144000"/>
  <p:notesSz cx="6858000" cy="9144000"/>
  <p:embeddedFontLst>
    <p:embeddedFont>
      <p:font typeface="Roboto"/>
      <p:regular r:id="rId47"/>
      <p:bold r:id="rId48"/>
      <p:italic r:id="rId49"/>
      <p:boldItalic r:id="rId50"/>
    </p:embeddedFont>
    <p:embeddedFont>
      <p:font typeface="Nunito"/>
      <p:regular r:id="rId51"/>
      <p:bold r:id="rId52"/>
      <p:italic r:id="rId53"/>
      <p:boldItalic r:id="rId54"/>
    </p:embeddedFont>
    <p:embeddedFont>
      <p:font typeface="Bebas Neue"/>
      <p:regular r:id="rId55"/>
    </p:embeddedFont>
    <p:embeddedFont>
      <p:font typeface="Fira Sans Extra Condensed"/>
      <p:regular r:id="rId56"/>
      <p:bold r:id="rId57"/>
      <p:italic r:id="rId58"/>
      <p:boldItalic r:id="rId59"/>
    </p:embeddedFont>
    <p:embeddedFont>
      <p:font typeface="Merriweather"/>
      <p:regular r:id="rId60"/>
      <p:bold r:id="rId61"/>
      <p:italic r:id="rId62"/>
      <p:boldItalic r:id="rId63"/>
    </p:embeddedFont>
    <p:embeddedFont>
      <p:font typeface="Fira Sans Extra Condensed SemiBold"/>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68" roundtripDataSignature="AMtx7mhKh2/5a0t5F2ar1uusIr3u6EVsb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Merriweather-italic.fntdata"/><Relationship Id="rId61" Type="http://schemas.openxmlformats.org/officeDocument/2006/relationships/font" Target="fonts/Merriweather-bold.fntdata"/><Relationship Id="rId20" Type="http://schemas.openxmlformats.org/officeDocument/2006/relationships/slide" Target="slides/slide13.xml"/><Relationship Id="rId64" Type="http://schemas.openxmlformats.org/officeDocument/2006/relationships/font" Target="fonts/FiraSansExtraCondensedSemiBold-regular.fntdata"/><Relationship Id="rId63" Type="http://schemas.openxmlformats.org/officeDocument/2006/relationships/font" Target="fonts/Merriweather-boldItalic.fntdata"/><Relationship Id="rId22" Type="http://schemas.openxmlformats.org/officeDocument/2006/relationships/slide" Target="slides/slide15.xml"/><Relationship Id="rId66" Type="http://schemas.openxmlformats.org/officeDocument/2006/relationships/font" Target="fonts/FiraSansExtraCondensedSemiBold-italic.fntdata"/><Relationship Id="rId21" Type="http://schemas.openxmlformats.org/officeDocument/2006/relationships/slide" Target="slides/slide14.xml"/><Relationship Id="rId65" Type="http://schemas.openxmlformats.org/officeDocument/2006/relationships/font" Target="fonts/FiraSansExtraCondensedSemiBold-bold.fntdata"/><Relationship Id="rId24" Type="http://schemas.openxmlformats.org/officeDocument/2006/relationships/slide" Target="slides/slide17.xml"/><Relationship Id="rId68" Type="http://customschemas.google.com/relationships/presentationmetadata" Target="metadata"/><Relationship Id="rId23" Type="http://schemas.openxmlformats.org/officeDocument/2006/relationships/slide" Target="slides/slide16.xml"/><Relationship Id="rId67" Type="http://schemas.openxmlformats.org/officeDocument/2006/relationships/font" Target="fonts/FiraSansExtraCondensedSemiBold-boldItalic.fntdata"/><Relationship Id="rId60" Type="http://schemas.openxmlformats.org/officeDocument/2006/relationships/font" Target="fonts/Merriweather-regular.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Nunito-regular.fntdata"/><Relationship Id="rId50" Type="http://schemas.openxmlformats.org/officeDocument/2006/relationships/font" Target="fonts/Roboto-boldItalic.fntdata"/><Relationship Id="rId53" Type="http://schemas.openxmlformats.org/officeDocument/2006/relationships/font" Target="fonts/Nunito-italic.fntdata"/><Relationship Id="rId52" Type="http://schemas.openxmlformats.org/officeDocument/2006/relationships/font" Target="fonts/Nunito-bold.fntdata"/><Relationship Id="rId11" Type="http://schemas.openxmlformats.org/officeDocument/2006/relationships/slide" Target="slides/slide4.xml"/><Relationship Id="rId55" Type="http://schemas.openxmlformats.org/officeDocument/2006/relationships/font" Target="fonts/BebasNeue-regular.fntdata"/><Relationship Id="rId10" Type="http://schemas.openxmlformats.org/officeDocument/2006/relationships/slide" Target="slides/slide3.xml"/><Relationship Id="rId54" Type="http://schemas.openxmlformats.org/officeDocument/2006/relationships/font" Target="fonts/Nunito-boldItalic.fntdata"/><Relationship Id="rId13" Type="http://schemas.openxmlformats.org/officeDocument/2006/relationships/slide" Target="slides/slide6.xml"/><Relationship Id="rId57" Type="http://schemas.openxmlformats.org/officeDocument/2006/relationships/font" Target="fonts/FiraSansExtraCondensed-bold.fntdata"/><Relationship Id="rId12" Type="http://schemas.openxmlformats.org/officeDocument/2006/relationships/slide" Target="slides/slide5.xml"/><Relationship Id="rId56" Type="http://schemas.openxmlformats.org/officeDocument/2006/relationships/font" Target="fonts/FiraSansExtraCondensed-regular.fntdata"/><Relationship Id="rId15" Type="http://schemas.openxmlformats.org/officeDocument/2006/relationships/slide" Target="slides/slide8.xml"/><Relationship Id="rId59" Type="http://schemas.openxmlformats.org/officeDocument/2006/relationships/font" Target="fonts/FiraSansExtraCondensed-boldItalic.fntdata"/><Relationship Id="rId14" Type="http://schemas.openxmlformats.org/officeDocument/2006/relationships/slide" Target="slides/slide7.xml"/><Relationship Id="rId58" Type="http://schemas.openxmlformats.org/officeDocument/2006/relationships/font" Target="fonts/FiraSansExtraCondense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igms.nih.gov/training/PREP/Pages/default.aspx" TargetMode="External"/><Relationship Id="rId3" Type="http://schemas.openxmlformats.org/officeDocument/2006/relationships/hyperlink" Target="https://grants.nih.gov/grants/guide/notice-files/NOT-OD-20-031.html" TargetMode="External"/><Relationship Id="rId4" Type="http://schemas.openxmlformats.org/officeDocument/2006/relationships/hyperlink" Target="https://www.nigms.nih.gov/about/overview/pages/default.aspx" TargetMode="External"/><Relationship Id="rId5" Type="http://schemas.openxmlformats.org/officeDocument/2006/relationships/hyperlink" Target="https://grants.nih.gov/grants/guide/pa-files/PAR-20-066.html"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b303bf5d57_1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2b303bf5d57_1_2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9" name="Google Shape;459;p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8" name="Google Shape;46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5" name="Google Shape;475;p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9" name="Google Shape;489;p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b3591789e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2b3591789e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7" name="Google Shape;507;p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7" name="Google Shape;517;p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6" name="Google Shape;526;p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b303bf5d57_1_8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3" name="Google Shape;533;g2b303bf5d57_1_8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 sz="1200">
                <a:solidFill>
                  <a:schemeClr val="dk1"/>
                </a:solidFill>
                <a:latin typeface="Calibri"/>
                <a:ea typeface="Calibri"/>
                <a:cs typeface="Calibri"/>
                <a:sym typeface="Calibri"/>
              </a:rPr>
              <a:t>However I've found the most success when keeping things short and to the point. One can go on and on about their interests and qualifications to work in the lab (i.e. I have taken X class), but I think that is getting a little too ahead. The first thing you want to find out is whether they're even taking students or not, the details about what you can do in the lab are always hammered out later.</a:t>
            </a:r>
            <a:endParaRPr/>
          </a:p>
        </p:txBody>
      </p:sp>
      <p:sp>
        <p:nvSpPr>
          <p:cNvPr id="534" name="Google Shape;534;g2b303bf5d57_1_8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b3591789e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b3591789e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b303bf5d57_1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b303bf5d57_1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7" name="Google Shape;547;p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b3591789ef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2b3591789ef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b3591789e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2b3591789e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b3591789ef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b3591789ef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9" name="Google Shape;57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7" name="Google Shape;587;p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b35917715e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2b35917715e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b35917715e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b35917715e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b35917715e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2b35917715e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b35917715e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2b35917715e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b303bf5d57_1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g2b303bf5d57_1_7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b35917715e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2b35917715e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b35917715e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2b35917715e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b35917715e_0_1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1" name="Google Shape;631;g2b35917715e_0_1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b35917715e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b35917715e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b35917715e_0_5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3" name="Google Shape;653;g2b35917715e_0_5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2b35917715e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2b35917715e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b35917715e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b35917715e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b35917715e_0_4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8" name="Google Shape;678;g2b35917715e_0_4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b35917715e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2b35917715e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b303bf5d57_1_1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2b303bf5d57_1_1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b303bf5d5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g2b303bf5d57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b303bf5d57_1_1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g2b303bf5d57_1_1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b3591789e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b3591789e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3" name="Google Shape;443;p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u="sng">
                <a:solidFill>
                  <a:schemeClr val="hlink"/>
                </a:solidFill>
                <a:highlight>
                  <a:srgbClr val="FFFFFF"/>
                </a:highlight>
                <a:latin typeface="Nunito"/>
                <a:ea typeface="Nunito"/>
                <a:cs typeface="Nunito"/>
                <a:sym typeface="Nunito"/>
                <a:hlinkClick r:id="rId2"/>
              </a:rPr>
              <a:t>https://www.nigms.nih.gov/training/PREP/Pages/default.aspx</a:t>
            </a:r>
            <a:endParaRPr sz="1200">
              <a:solidFill>
                <a:srgbClr val="414141"/>
              </a:solidFill>
              <a:highlight>
                <a:srgbClr val="FFFFFF"/>
              </a:highlight>
              <a:latin typeface="Nunito"/>
              <a:ea typeface="Nunito"/>
              <a:cs typeface="Nunito"/>
              <a:sym typeface="Nunito"/>
            </a:endParaRPr>
          </a:p>
          <a:p>
            <a:pPr indent="0" lvl="0" marL="0" rtl="0" algn="l">
              <a:lnSpc>
                <a:spcPct val="100000"/>
              </a:lnSpc>
              <a:spcBef>
                <a:spcPts val="0"/>
              </a:spcBef>
              <a:spcAft>
                <a:spcPts val="0"/>
              </a:spcAft>
              <a:buSzPts val="1100"/>
              <a:buNone/>
            </a:pPr>
            <a:r>
              <a:t/>
            </a:r>
            <a:endParaRPr sz="1200">
              <a:solidFill>
                <a:srgbClr val="414141"/>
              </a:solidFill>
              <a:highlight>
                <a:srgbClr val="FFFFFF"/>
              </a:highlight>
              <a:latin typeface="Nunito"/>
              <a:ea typeface="Nunito"/>
              <a:cs typeface="Nunito"/>
              <a:sym typeface="Nunito"/>
            </a:endParaRPr>
          </a:p>
          <a:p>
            <a:pPr indent="0" lvl="0" marL="0" rtl="0" algn="l">
              <a:lnSpc>
                <a:spcPct val="100000"/>
              </a:lnSpc>
              <a:spcBef>
                <a:spcPts val="0"/>
              </a:spcBef>
              <a:spcAft>
                <a:spcPts val="0"/>
              </a:spcAft>
              <a:buSzPts val="1100"/>
              <a:buNone/>
            </a:pPr>
            <a:r>
              <a:rPr lang="en" sz="1200">
                <a:solidFill>
                  <a:srgbClr val="414141"/>
                </a:solidFill>
                <a:highlight>
                  <a:srgbClr val="FFFFFF"/>
                </a:highlight>
                <a:latin typeface="Nunito"/>
                <a:ea typeface="Nunito"/>
                <a:cs typeface="Nunito"/>
                <a:sym typeface="Nunito"/>
              </a:rPr>
              <a:t>The goal of The Postbaccalaureate Research Education Program (PREP) is to develop a </a:t>
            </a:r>
            <a:r>
              <a:rPr lang="en" sz="1200">
                <a:solidFill>
                  <a:srgbClr val="1D6CBD"/>
                </a:solidFill>
                <a:highlight>
                  <a:srgbClr val="FFFFFF"/>
                </a:highlight>
                <a:uFill>
                  <a:noFill/>
                </a:uFill>
                <a:latin typeface="Nunito"/>
                <a:ea typeface="Nunito"/>
                <a:cs typeface="Nunito"/>
                <a:sym typeface="Nunito"/>
                <a:hlinkClick r:id="rId3">
                  <a:extLst>
                    <a:ext uri="{A12FA001-AC4F-418D-AE19-62706E023703}">
                      <ahyp:hlinkClr val="tx"/>
                    </a:ext>
                  </a:extLst>
                </a:hlinkClick>
              </a:rPr>
              <a:t>diverse pool</a:t>
            </a:r>
            <a:r>
              <a:rPr lang="en" sz="1200">
                <a:solidFill>
                  <a:srgbClr val="414141"/>
                </a:solidFill>
                <a:highlight>
                  <a:srgbClr val="FFFFFF"/>
                </a:highlight>
                <a:latin typeface="Nunito"/>
                <a:ea typeface="Nunito"/>
                <a:cs typeface="Nunito"/>
                <a:sym typeface="Nunito"/>
              </a:rPr>
              <a:t> of well-trained postbaccalaureates who will transition into and complete rigorous biomedical, research-focused doctoral degree programs (e.g., Ph.D. or M.D./Ph.D.) in biomedical fields relevant to the </a:t>
            </a:r>
            <a:r>
              <a:rPr lang="en" sz="1200">
                <a:solidFill>
                  <a:srgbClr val="1D6CBD"/>
                </a:solidFill>
                <a:highlight>
                  <a:srgbClr val="FFFFFF"/>
                </a:highlight>
                <a:uFill>
                  <a:noFill/>
                </a:uFill>
                <a:latin typeface="Nunito"/>
                <a:ea typeface="Nunito"/>
                <a:cs typeface="Nunito"/>
                <a:sym typeface="Nunito"/>
                <a:hlinkClick r:id="rId4">
                  <a:extLst>
                    <a:ext uri="{A12FA001-AC4F-418D-AE19-62706E023703}">
                      <ahyp:hlinkClr val="tx"/>
                    </a:ext>
                  </a:extLst>
                </a:hlinkClick>
              </a:rPr>
              <a:t>NIGMS mission</a:t>
            </a:r>
            <a:r>
              <a:rPr lang="en" sz="1200">
                <a:solidFill>
                  <a:srgbClr val="414141"/>
                </a:solidFill>
                <a:highlight>
                  <a:srgbClr val="FFFFFF"/>
                </a:highlight>
                <a:latin typeface="Nunito"/>
                <a:ea typeface="Nunito"/>
                <a:cs typeface="Nunito"/>
                <a:sym typeface="Nunito"/>
              </a:rPr>
              <a:t>. The Research Education grant provides support for personnel costs (e.g., salary support of Principal Investigator(s) and a program coordinator), participant costs (i.e., remuneration for PREP scholars through salary and wages, and participant travel), and other program related expenses (e.g., consultant costs, equipment, supplies). Full details are found in the Funding Opportunity Announcement (FOA) </a:t>
            </a:r>
            <a:r>
              <a:rPr lang="en" sz="1200">
                <a:solidFill>
                  <a:srgbClr val="1D6CBD"/>
                </a:solidFill>
                <a:highlight>
                  <a:srgbClr val="FFFFFF"/>
                </a:highlight>
                <a:uFill>
                  <a:noFill/>
                </a:uFill>
                <a:latin typeface="Nunito"/>
                <a:ea typeface="Nunito"/>
                <a:cs typeface="Nunito"/>
                <a:sym typeface="Nunito"/>
                <a:hlinkClick r:id="rId5">
                  <a:extLst>
                    <a:ext uri="{A12FA001-AC4F-418D-AE19-62706E023703}">
                      <ahyp:hlinkClr val="tx"/>
                    </a:ext>
                  </a:extLst>
                </a:hlinkClick>
              </a:rPr>
              <a:t>PAR-20-066</a:t>
            </a:r>
            <a:r>
              <a:rPr lang="en" sz="1200">
                <a:solidFill>
                  <a:srgbClr val="414141"/>
                </a:solidFill>
                <a:highlight>
                  <a:srgbClr val="FFFFFF"/>
                </a:highlight>
                <a:latin typeface="Nunito"/>
                <a:ea typeface="Nunito"/>
                <a:cs typeface="Nunito"/>
                <a:sym typeface="Nunito"/>
              </a:rPr>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7" name="Shape 47"/>
        <p:cNvGrpSpPr/>
        <p:nvPr/>
      </p:nvGrpSpPr>
      <p:grpSpPr>
        <a:xfrm>
          <a:off x="0" y="0"/>
          <a:ext cx="0" cy="0"/>
          <a:chOff x="0" y="0"/>
          <a:chExt cx="0" cy="0"/>
        </a:xfrm>
      </p:grpSpPr>
      <p:sp>
        <p:nvSpPr>
          <p:cNvPr id="48" name="Google Shape;48;p3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9" name="Google Shape;49;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0" name="Shape 50"/>
        <p:cNvGrpSpPr/>
        <p:nvPr/>
      </p:nvGrpSpPr>
      <p:grpSpPr>
        <a:xfrm>
          <a:off x="0" y="0"/>
          <a:ext cx="0" cy="0"/>
          <a:chOff x="0" y="0"/>
          <a:chExt cx="0" cy="0"/>
        </a:xfrm>
      </p:grpSpPr>
      <p:sp>
        <p:nvSpPr>
          <p:cNvPr id="51" name="Google Shape;51;p3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2" name="Google Shape;52;p3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53" name="Google Shape;53;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g2b303bf5d57_1_87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2" name="Google Shape;62;g2b303bf5d57_1_87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3" name="Google Shape;63;g2b303bf5d57_1_8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4" name="Shape 64"/>
        <p:cNvGrpSpPr/>
        <p:nvPr/>
      </p:nvGrpSpPr>
      <p:grpSpPr>
        <a:xfrm>
          <a:off x="0" y="0"/>
          <a:ext cx="0" cy="0"/>
          <a:chOff x="0" y="0"/>
          <a:chExt cx="0" cy="0"/>
        </a:xfrm>
      </p:grpSpPr>
      <p:sp>
        <p:nvSpPr>
          <p:cNvPr id="65" name="Google Shape;65;g2b303bf5d57_1_87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6" name="Google Shape;66;g2b303bf5d57_1_87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67" name="Google Shape;67;g2b303bf5d57_1_8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g2b303bf5d57_1_87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70" name="Google Shape;70;g2b303bf5d57_1_8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1" name="Shape 71"/>
        <p:cNvGrpSpPr/>
        <p:nvPr/>
      </p:nvGrpSpPr>
      <p:grpSpPr>
        <a:xfrm>
          <a:off x="0" y="0"/>
          <a:ext cx="0" cy="0"/>
          <a:chOff x="0" y="0"/>
          <a:chExt cx="0" cy="0"/>
        </a:xfrm>
      </p:grpSpPr>
      <p:sp>
        <p:nvSpPr>
          <p:cNvPr id="72" name="Google Shape;72;g2b303bf5d57_1_88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3" name="Google Shape;73;g2b303bf5d57_1_88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4" name="Google Shape;74;g2b303bf5d57_1_88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5" name="Google Shape;75;g2b303bf5d57_1_8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6" name="Shape 76"/>
        <p:cNvGrpSpPr/>
        <p:nvPr/>
      </p:nvGrpSpPr>
      <p:grpSpPr>
        <a:xfrm>
          <a:off x="0" y="0"/>
          <a:ext cx="0" cy="0"/>
          <a:chOff x="0" y="0"/>
          <a:chExt cx="0" cy="0"/>
        </a:xfrm>
      </p:grpSpPr>
      <p:sp>
        <p:nvSpPr>
          <p:cNvPr id="77" name="Google Shape;77;g2b303bf5d57_1_88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8" name="Google Shape;78;g2b303bf5d57_1_8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9" name="Shape 79"/>
        <p:cNvGrpSpPr/>
        <p:nvPr/>
      </p:nvGrpSpPr>
      <p:grpSpPr>
        <a:xfrm>
          <a:off x="0" y="0"/>
          <a:ext cx="0" cy="0"/>
          <a:chOff x="0" y="0"/>
          <a:chExt cx="0" cy="0"/>
        </a:xfrm>
      </p:grpSpPr>
      <p:sp>
        <p:nvSpPr>
          <p:cNvPr id="80" name="Google Shape;80;g2b303bf5d57_1_88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81" name="Google Shape;81;g2b303bf5d57_1_88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82" name="Google Shape;82;g2b303bf5d57_1_88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3" name="Shape 83"/>
        <p:cNvGrpSpPr/>
        <p:nvPr/>
      </p:nvGrpSpPr>
      <p:grpSpPr>
        <a:xfrm>
          <a:off x="0" y="0"/>
          <a:ext cx="0" cy="0"/>
          <a:chOff x="0" y="0"/>
          <a:chExt cx="0" cy="0"/>
        </a:xfrm>
      </p:grpSpPr>
      <p:sp>
        <p:nvSpPr>
          <p:cNvPr id="84" name="Google Shape;84;g2b303bf5d57_1_89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85" name="Google Shape;85;g2b303bf5d57_1_89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6" name="Shape 86"/>
        <p:cNvGrpSpPr/>
        <p:nvPr/>
      </p:nvGrpSpPr>
      <p:grpSpPr>
        <a:xfrm>
          <a:off x="0" y="0"/>
          <a:ext cx="0" cy="0"/>
          <a:chOff x="0" y="0"/>
          <a:chExt cx="0" cy="0"/>
        </a:xfrm>
      </p:grpSpPr>
      <p:sp>
        <p:nvSpPr>
          <p:cNvPr id="87" name="Google Shape;87;g2b303bf5d57_1_89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g2b303bf5d57_1_89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89" name="Google Shape;89;g2b303bf5d57_1_89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0" name="Google Shape;90;g2b303bf5d57_1_89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91" name="Google Shape;91;g2b303bf5d57_1_89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2" name="Shape 92"/>
        <p:cNvGrpSpPr/>
        <p:nvPr/>
      </p:nvGrpSpPr>
      <p:grpSpPr>
        <a:xfrm>
          <a:off x="0" y="0"/>
          <a:ext cx="0" cy="0"/>
          <a:chOff x="0" y="0"/>
          <a:chExt cx="0" cy="0"/>
        </a:xfrm>
      </p:grpSpPr>
      <p:sp>
        <p:nvSpPr>
          <p:cNvPr id="93" name="Google Shape;93;g2b303bf5d57_1_90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94" name="Google Shape;94;g2b303bf5d57_1_9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5" name="Shape 95"/>
        <p:cNvGrpSpPr/>
        <p:nvPr/>
      </p:nvGrpSpPr>
      <p:grpSpPr>
        <a:xfrm>
          <a:off x="0" y="0"/>
          <a:ext cx="0" cy="0"/>
          <a:chOff x="0" y="0"/>
          <a:chExt cx="0" cy="0"/>
        </a:xfrm>
      </p:grpSpPr>
      <p:sp>
        <p:nvSpPr>
          <p:cNvPr id="96" name="Google Shape;96;g2b303bf5d57_1_90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7" name="Google Shape;97;g2b303bf5d57_1_90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98" name="Google Shape;98;g2b303bf5d57_1_9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9" name="Shape 99"/>
        <p:cNvGrpSpPr/>
        <p:nvPr/>
      </p:nvGrpSpPr>
      <p:grpSpPr>
        <a:xfrm>
          <a:off x="0" y="0"/>
          <a:ext cx="0" cy="0"/>
          <a:chOff x="0" y="0"/>
          <a:chExt cx="0" cy="0"/>
        </a:xfrm>
      </p:grpSpPr>
      <p:sp>
        <p:nvSpPr>
          <p:cNvPr id="100" name="Google Shape;100;g2b303bf5d57_1_90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
        <p:nvSpPr>
          <p:cNvPr id="101" name="Google Shape;101;g2b303bf5d57_1_90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sz="1100"/>
            </a:lvl1pPr>
            <a:lvl2pPr indent="-317500" lvl="1" marL="914400" rtl="0" algn="l">
              <a:lnSpc>
                <a:spcPct val="90000"/>
              </a:lnSpc>
              <a:spcBef>
                <a:spcPts val="400"/>
              </a:spcBef>
              <a:spcAft>
                <a:spcPts val="0"/>
              </a:spcAft>
              <a:buClr>
                <a:schemeClr val="dk1"/>
              </a:buClr>
              <a:buSzPts val="1400"/>
              <a:buChar char="○"/>
              <a:defRPr sz="1100"/>
            </a:lvl2pPr>
            <a:lvl3pPr indent="-317500" lvl="2" marL="1371600" rtl="0" algn="l">
              <a:lnSpc>
                <a:spcPct val="90000"/>
              </a:lnSpc>
              <a:spcBef>
                <a:spcPts val="400"/>
              </a:spcBef>
              <a:spcAft>
                <a:spcPts val="0"/>
              </a:spcAft>
              <a:buClr>
                <a:schemeClr val="dk1"/>
              </a:buClr>
              <a:buSzPts val="1400"/>
              <a:buChar char="■"/>
              <a:defRPr sz="1100"/>
            </a:lvl3pPr>
            <a:lvl4pPr indent="-317500" lvl="3" marL="1828800" rtl="0" algn="l">
              <a:lnSpc>
                <a:spcPct val="90000"/>
              </a:lnSpc>
              <a:spcBef>
                <a:spcPts val="400"/>
              </a:spcBef>
              <a:spcAft>
                <a:spcPts val="0"/>
              </a:spcAft>
              <a:buClr>
                <a:schemeClr val="dk1"/>
              </a:buClr>
              <a:buSzPts val="1400"/>
              <a:buChar char="●"/>
              <a:defRPr sz="1100"/>
            </a:lvl4pPr>
            <a:lvl5pPr indent="-317500" lvl="4" marL="2286000" rtl="0" algn="l">
              <a:lnSpc>
                <a:spcPct val="90000"/>
              </a:lnSpc>
              <a:spcBef>
                <a:spcPts val="400"/>
              </a:spcBef>
              <a:spcAft>
                <a:spcPts val="0"/>
              </a:spcAft>
              <a:buClr>
                <a:schemeClr val="dk1"/>
              </a:buClr>
              <a:buSzPts val="1400"/>
              <a:buChar char="○"/>
              <a:defRPr sz="1100"/>
            </a:lvl5pPr>
            <a:lvl6pPr indent="-317500" lvl="5" marL="2743200" rtl="0" algn="l">
              <a:lnSpc>
                <a:spcPct val="90000"/>
              </a:lnSpc>
              <a:spcBef>
                <a:spcPts val="400"/>
              </a:spcBef>
              <a:spcAft>
                <a:spcPts val="0"/>
              </a:spcAft>
              <a:buClr>
                <a:schemeClr val="dk1"/>
              </a:buClr>
              <a:buSzPts val="1400"/>
              <a:buChar char="■"/>
              <a:defRPr sz="1100"/>
            </a:lvl6pPr>
            <a:lvl7pPr indent="-317500" lvl="6" marL="3200400" rtl="0" algn="l">
              <a:lnSpc>
                <a:spcPct val="90000"/>
              </a:lnSpc>
              <a:spcBef>
                <a:spcPts val="400"/>
              </a:spcBef>
              <a:spcAft>
                <a:spcPts val="0"/>
              </a:spcAft>
              <a:buClr>
                <a:schemeClr val="dk1"/>
              </a:buClr>
              <a:buSzPts val="1400"/>
              <a:buChar char="●"/>
              <a:defRPr sz="1100"/>
            </a:lvl7pPr>
            <a:lvl8pPr indent="-317500" lvl="7" marL="3657600" rtl="0" algn="l">
              <a:lnSpc>
                <a:spcPct val="90000"/>
              </a:lnSpc>
              <a:spcBef>
                <a:spcPts val="400"/>
              </a:spcBef>
              <a:spcAft>
                <a:spcPts val="0"/>
              </a:spcAft>
              <a:buClr>
                <a:schemeClr val="dk1"/>
              </a:buClr>
              <a:buSzPts val="1400"/>
              <a:buChar char="○"/>
              <a:defRPr sz="1100"/>
            </a:lvl8pPr>
            <a:lvl9pPr indent="-317500" lvl="8" marL="4114800" rtl="0" algn="l">
              <a:lnSpc>
                <a:spcPct val="90000"/>
              </a:lnSpc>
              <a:spcBef>
                <a:spcPts val="400"/>
              </a:spcBef>
              <a:spcAft>
                <a:spcPts val="1600"/>
              </a:spcAft>
              <a:buClr>
                <a:schemeClr val="dk1"/>
              </a:buClr>
              <a:buSzPts val="1400"/>
              <a:buChar char="■"/>
              <a:defRPr sz="1100"/>
            </a:lvl9pPr>
          </a:lstStyle>
          <a:p/>
        </p:txBody>
      </p:sp>
      <p:sp>
        <p:nvSpPr>
          <p:cNvPr id="102" name="Google Shape;102;g2b303bf5d57_1_90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03" name="Google Shape;103;g2b303bf5d57_1_90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04" name="Google Shape;104;g2b303bf5d57_1_90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1100"/>
            </a:lvl1pPr>
            <a:lvl2pPr indent="0" lvl="1" marL="0" rtl="0" algn="r">
              <a:spcBef>
                <a:spcPts val="0"/>
              </a:spcBef>
              <a:buNone/>
              <a:defRPr sz="1100"/>
            </a:lvl2pPr>
            <a:lvl3pPr indent="0" lvl="2" marL="0" rtl="0" algn="r">
              <a:spcBef>
                <a:spcPts val="0"/>
              </a:spcBef>
              <a:buNone/>
              <a:defRPr sz="1100"/>
            </a:lvl3pPr>
            <a:lvl4pPr indent="0" lvl="3" marL="0" rtl="0" algn="r">
              <a:spcBef>
                <a:spcPts val="0"/>
              </a:spcBef>
              <a:buNone/>
              <a:defRPr sz="1100"/>
            </a:lvl4pPr>
            <a:lvl5pPr indent="0" lvl="4" marL="0" rtl="0" algn="r">
              <a:spcBef>
                <a:spcPts val="0"/>
              </a:spcBef>
              <a:buNone/>
              <a:defRPr sz="1100"/>
            </a:lvl5pPr>
            <a:lvl6pPr indent="0" lvl="5" marL="0" rtl="0" algn="r">
              <a:spcBef>
                <a:spcPts val="0"/>
              </a:spcBef>
              <a:buNone/>
              <a:defRPr sz="1100"/>
            </a:lvl6pPr>
            <a:lvl7pPr indent="0" lvl="6" marL="0" rtl="0" algn="r">
              <a:spcBef>
                <a:spcPts val="0"/>
              </a:spcBef>
              <a:buNone/>
              <a:defRPr sz="1100"/>
            </a:lvl7pPr>
            <a:lvl8pPr indent="0" lvl="7" marL="0" rtl="0" algn="r">
              <a:spcBef>
                <a:spcPts val="0"/>
              </a:spcBef>
              <a:buNone/>
              <a:defRPr sz="1100"/>
            </a:lvl8pPr>
            <a:lvl9pPr indent="0" lvl="8" marL="0" rtl="0" algn="r">
              <a:spcBef>
                <a:spcPts val="0"/>
              </a:spcBef>
              <a:buNone/>
              <a:defRPr sz="11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8" name="Shape 108"/>
        <p:cNvGrpSpPr/>
        <p:nvPr/>
      </p:nvGrpSpPr>
      <p:grpSpPr>
        <a:xfrm>
          <a:off x="0" y="0"/>
          <a:ext cx="0" cy="0"/>
          <a:chOff x="0" y="0"/>
          <a:chExt cx="0" cy="0"/>
        </a:xfrm>
      </p:grpSpPr>
      <p:sp>
        <p:nvSpPr>
          <p:cNvPr id="109" name="Google Shape;109;g2b303bf5d57_1_1058"/>
          <p:cNvSpPr txBox="1"/>
          <p:nvPr>
            <p:ph type="ctrTitle"/>
          </p:nvPr>
        </p:nvSpPr>
        <p:spPr>
          <a:xfrm>
            <a:off x="4878398" y="1053725"/>
            <a:ext cx="3763800" cy="2611200"/>
          </a:xfrm>
          <a:prstGeom prst="rect">
            <a:avLst/>
          </a:prstGeom>
        </p:spPr>
        <p:txBody>
          <a:bodyPr anchorCtr="0" anchor="ctr" bIns="91425" lIns="91425" spcFirstLastPara="1" rIns="91425" wrap="square" tIns="91425">
            <a:noAutofit/>
          </a:bodyPr>
          <a:lstStyle>
            <a:lvl1pPr lvl="0" rtl="0">
              <a:lnSpc>
                <a:spcPct val="90000"/>
              </a:lnSpc>
              <a:spcBef>
                <a:spcPts val="0"/>
              </a:spcBef>
              <a:spcAft>
                <a:spcPts val="0"/>
              </a:spcAft>
              <a:buClr>
                <a:srgbClr val="191919"/>
              </a:buClr>
              <a:buSzPts val="5200"/>
              <a:buNone/>
              <a:defRPr sz="5500">
                <a:latin typeface="Fira Sans Extra Condensed SemiBold"/>
                <a:ea typeface="Fira Sans Extra Condensed SemiBold"/>
                <a:cs typeface="Fira Sans Extra Condensed SemiBold"/>
                <a:sym typeface="Fira Sans Extra Condensed SemiBold"/>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10" name="Google Shape;110;g2b303bf5d57_1_1058"/>
          <p:cNvSpPr txBox="1"/>
          <p:nvPr>
            <p:ph idx="1" type="subTitle"/>
          </p:nvPr>
        </p:nvSpPr>
        <p:spPr>
          <a:xfrm>
            <a:off x="4878398" y="3701300"/>
            <a:ext cx="3763800" cy="409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sz="1400">
                <a:solidFill>
                  <a:schemeClr val="dk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1" name="Shape 111"/>
        <p:cNvGrpSpPr/>
        <p:nvPr/>
      </p:nvGrpSpPr>
      <p:grpSpPr>
        <a:xfrm>
          <a:off x="0" y="0"/>
          <a:ext cx="0" cy="0"/>
          <a:chOff x="0" y="0"/>
          <a:chExt cx="0" cy="0"/>
        </a:xfrm>
      </p:grpSpPr>
      <p:sp>
        <p:nvSpPr>
          <p:cNvPr id="112" name="Google Shape;112;g2b303bf5d57_1_1061"/>
          <p:cNvSpPr txBox="1"/>
          <p:nvPr>
            <p:ph type="title"/>
          </p:nvPr>
        </p:nvSpPr>
        <p:spPr>
          <a:xfrm>
            <a:off x="720000" y="2179625"/>
            <a:ext cx="77040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3" name="Google Shape;113;g2b303bf5d57_1_1061"/>
          <p:cNvSpPr txBox="1"/>
          <p:nvPr>
            <p:ph hasCustomPrompt="1" idx="2" type="title"/>
          </p:nvPr>
        </p:nvSpPr>
        <p:spPr>
          <a:xfrm>
            <a:off x="2996550" y="1337825"/>
            <a:ext cx="31509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4" name="Google Shape;114;g2b303bf5d57_1_1061"/>
          <p:cNvSpPr txBox="1"/>
          <p:nvPr>
            <p:ph idx="1" type="subTitle"/>
          </p:nvPr>
        </p:nvSpPr>
        <p:spPr>
          <a:xfrm>
            <a:off x="2391925" y="3132175"/>
            <a:ext cx="43602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5" name="Shape 115"/>
        <p:cNvGrpSpPr/>
        <p:nvPr/>
      </p:nvGrpSpPr>
      <p:grpSpPr>
        <a:xfrm>
          <a:off x="0" y="0"/>
          <a:ext cx="0" cy="0"/>
          <a:chOff x="0" y="0"/>
          <a:chExt cx="0" cy="0"/>
        </a:xfrm>
      </p:grpSpPr>
      <p:sp>
        <p:nvSpPr>
          <p:cNvPr id="116" name="Google Shape;116;g2b303bf5d57_1_1065"/>
          <p:cNvSpPr txBox="1"/>
          <p:nvPr>
            <p:ph type="title"/>
          </p:nvPr>
        </p:nvSpPr>
        <p:spPr>
          <a:xfrm>
            <a:off x="457200" y="411475"/>
            <a:ext cx="82296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7" name="Google Shape;117;g2b303bf5d57_1_1065"/>
          <p:cNvSpPr txBox="1"/>
          <p:nvPr>
            <p:ph idx="1" type="body"/>
          </p:nvPr>
        </p:nvSpPr>
        <p:spPr>
          <a:xfrm>
            <a:off x="457200" y="1152475"/>
            <a:ext cx="8229600" cy="3416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rgbClr val="434343"/>
              </a:buClr>
              <a:buSzPts val="1400"/>
              <a:buChar char="●"/>
              <a:defRPr sz="1400">
                <a:solidFill>
                  <a:srgbClr val="434343"/>
                </a:solidFill>
              </a:defRPr>
            </a:lvl1pPr>
            <a:lvl2pPr indent="-304800" lvl="1" marL="914400" rtl="0">
              <a:lnSpc>
                <a:spcPct val="115000"/>
              </a:lnSpc>
              <a:spcBef>
                <a:spcPts val="0"/>
              </a:spcBef>
              <a:spcAft>
                <a:spcPts val="0"/>
              </a:spcAft>
              <a:buClr>
                <a:srgbClr val="434343"/>
              </a:buClr>
              <a:buSzPts val="1200"/>
              <a:buChar char="○"/>
              <a:defRPr>
                <a:solidFill>
                  <a:srgbClr val="434343"/>
                </a:solidFill>
              </a:defRPr>
            </a:lvl2pPr>
            <a:lvl3pPr indent="-304800" lvl="2" marL="1371600" rtl="0">
              <a:lnSpc>
                <a:spcPct val="115000"/>
              </a:lnSpc>
              <a:spcBef>
                <a:spcPts val="0"/>
              </a:spcBef>
              <a:spcAft>
                <a:spcPts val="0"/>
              </a:spcAft>
              <a:buClr>
                <a:srgbClr val="434343"/>
              </a:buClr>
              <a:buSzPts val="1200"/>
              <a:buChar char="■"/>
              <a:defRPr>
                <a:solidFill>
                  <a:srgbClr val="434343"/>
                </a:solidFill>
              </a:defRPr>
            </a:lvl3pPr>
            <a:lvl4pPr indent="-304800" lvl="3" marL="1828800" rtl="0">
              <a:lnSpc>
                <a:spcPct val="115000"/>
              </a:lnSpc>
              <a:spcBef>
                <a:spcPts val="0"/>
              </a:spcBef>
              <a:spcAft>
                <a:spcPts val="0"/>
              </a:spcAft>
              <a:buClr>
                <a:srgbClr val="434343"/>
              </a:buClr>
              <a:buSzPts val="1200"/>
              <a:buChar char="●"/>
              <a:defRPr>
                <a:solidFill>
                  <a:srgbClr val="434343"/>
                </a:solidFill>
              </a:defRPr>
            </a:lvl4pPr>
            <a:lvl5pPr indent="-304800" lvl="4" marL="2286000" rtl="0">
              <a:lnSpc>
                <a:spcPct val="115000"/>
              </a:lnSpc>
              <a:spcBef>
                <a:spcPts val="0"/>
              </a:spcBef>
              <a:spcAft>
                <a:spcPts val="0"/>
              </a:spcAft>
              <a:buClr>
                <a:srgbClr val="434343"/>
              </a:buClr>
              <a:buSzPts val="1200"/>
              <a:buChar char="○"/>
              <a:defRPr>
                <a:solidFill>
                  <a:srgbClr val="434343"/>
                </a:solidFill>
              </a:defRPr>
            </a:lvl5pPr>
            <a:lvl6pPr indent="-304800" lvl="5" marL="2743200" rtl="0">
              <a:lnSpc>
                <a:spcPct val="115000"/>
              </a:lnSpc>
              <a:spcBef>
                <a:spcPts val="0"/>
              </a:spcBef>
              <a:spcAft>
                <a:spcPts val="0"/>
              </a:spcAft>
              <a:buClr>
                <a:srgbClr val="434343"/>
              </a:buClr>
              <a:buSzPts val="1200"/>
              <a:buChar char="■"/>
              <a:defRPr>
                <a:solidFill>
                  <a:srgbClr val="434343"/>
                </a:solidFill>
              </a:defRPr>
            </a:lvl6pPr>
            <a:lvl7pPr indent="-304800" lvl="6" marL="3200400" rtl="0">
              <a:lnSpc>
                <a:spcPct val="115000"/>
              </a:lnSpc>
              <a:spcBef>
                <a:spcPts val="0"/>
              </a:spcBef>
              <a:spcAft>
                <a:spcPts val="0"/>
              </a:spcAft>
              <a:buClr>
                <a:srgbClr val="434343"/>
              </a:buClr>
              <a:buSzPts val="1200"/>
              <a:buChar char="●"/>
              <a:defRPr>
                <a:solidFill>
                  <a:srgbClr val="434343"/>
                </a:solidFill>
              </a:defRPr>
            </a:lvl7pPr>
            <a:lvl8pPr indent="-304800" lvl="7" marL="3657600" rtl="0">
              <a:lnSpc>
                <a:spcPct val="115000"/>
              </a:lnSpc>
              <a:spcBef>
                <a:spcPts val="0"/>
              </a:spcBef>
              <a:spcAft>
                <a:spcPts val="0"/>
              </a:spcAft>
              <a:buClr>
                <a:srgbClr val="434343"/>
              </a:buClr>
              <a:buSzPts val="1200"/>
              <a:buChar char="○"/>
              <a:defRPr>
                <a:solidFill>
                  <a:srgbClr val="434343"/>
                </a:solidFill>
              </a:defRPr>
            </a:lvl8pPr>
            <a:lvl9pPr indent="-304800" lvl="8" marL="4114800" rtl="0">
              <a:lnSpc>
                <a:spcPct val="115000"/>
              </a:lnSpc>
              <a:spcBef>
                <a:spcPts val="0"/>
              </a:spcBef>
              <a:spcAft>
                <a:spcPts val="0"/>
              </a:spcAft>
              <a:buClr>
                <a:srgbClr val="434343"/>
              </a:buClr>
              <a:buSzPts val="1200"/>
              <a:buChar char="■"/>
              <a:defRPr>
                <a:solidFill>
                  <a:srgbClr val="434343"/>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8" name="Shape 118"/>
        <p:cNvGrpSpPr/>
        <p:nvPr/>
      </p:nvGrpSpPr>
      <p:grpSpPr>
        <a:xfrm>
          <a:off x="0" y="0"/>
          <a:ext cx="0" cy="0"/>
          <a:chOff x="0" y="0"/>
          <a:chExt cx="0" cy="0"/>
        </a:xfrm>
      </p:grpSpPr>
      <p:sp>
        <p:nvSpPr>
          <p:cNvPr id="119" name="Google Shape;119;g2b303bf5d57_1_1068"/>
          <p:cNvSpPr txBox="1"/>
          <p:nvPr>
            <p:ph idx="1" type="subTitle"/>
          </p:nvPr>
        </p:nvSpPr>
        <p:spPr>
          <a:xfrm>
            <a:off x="1181425" y="2303125"/>
            <a:ext cx="29076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Fira Sans Extra Condensed"/>
              <a:buNone/>
              <a:defRPr sz="2500">
                <a:latin typeface="Fira Sans Extra Condensed"/>
                <a:ea typeface="Fira Sans Extra Condensed"/>
                <a:cs typeface="Fira Sans Extra Condensed"/>
                <a:sym typeface="Fira Sans Extra Condensed"/>
              </a:defRPr>
            </a:lvl1pPr>
            <a:lvl2pPr lvl="1" rtl="0" algn="ctr">
              <a:lnSpc>
                <a:spcPct val="100000"/>
              </a:lnSpc>
              <a:spcBef>
                <a:spcPts val="0"/>
              </a:spcBef>
              <a:spcAft>
                <a:spcPts val="0"/>
              </a:spcAft>
              <a:buSzPts val="2500"/>
              <a:buFont typeface="Fira Sans Extra Condensed"/>
              <a:buNone/>
              <a:defRPr sz="2500">
                <a:latin typeface="Fira Sans Extra Condensed"/>
                <a:ea typeface="Fira Sans Extra Condensed"/>
                <a:cs typeface="Fira Sans Extra Condensed"/>
                <a:sym typeface="Fira Sans Extra Condensed"/>
              </a:defRPr>
            </a:lvl2pPr>
            <a:lvl3pPr lvl="2" rtl="0" algn="ctr">
              <a:lnSpc>
                <a:spcPct val="100000"/>
              </a:lnSpc>
              <a:spcBef>
                <a:spcPts val="0"/>
              </a:spcBef>
              <a:spcAft>
                <a:spcPts val="0"/>
              </a:spcAft>
              <a:buSzPts val="2500"/>
              <a:buFont typeface="Fira Sans Extra Condensed"/>
              <a:buNone/>
              <a:defRPr sz="2500">
                <a:latin typeface="Fira Sans Extra Condensed"/>
                <a:ea typeface="Fira Sans Extra Condensed"/>
                <a:cs typeface="Fira Sans Extra Condensed"/>
                <a:sym typeface="Fira Sans Extra Condensed"/>
              </a:defRPr>
            </a:lvl3pPr>
            <a:lvl4pPr lvl="3" rtl="0" algn="ctr">
              <a:lnSpc>
                <a:spcPct val="100000"/>
              </a:lnSpc>
              <a:spcBef>
                <a:spcPts val="0"/>
              </a:spcBef>
              <a:spcAft>
                <a:spcPts val="0"/>
              </a:spcAft>
              <a:buSzPts val="2500"/>
              <a:buFont typeface="Fira Sans Extra Condensed"/>
              <a:buNone/>
              <a:defRPr sz="2500">
                <a:latin typeface="Fira Sans Extra Condensed"/>
                <a:ea typeface="Fira Sans Extra Condensed"/>
                <a:cs typeface="Fira Sans Extra Condensed"/>
                <a:sym typeface="Fira Sans Extra Condensed"/>
              </a:defRPr>
            </a:lvl4pPr>
            <a:lvl5pPr lvl="4" rtl="0" algn="ctr">
              <a:lnSpc>
                <a:spcPct val="100000"/>
              </a:lnSpc>
              <a:spcBef>
                <a:spcPts val="0"/>
              </a:spcBef>
              <a:spcAft>
                <a:spcPts val="0"/>
              </a:spcAft>
              <a:buSzPts val="2500"/>
              <a:buFont typeface="Fira Sans Extra Condensed"/>
              <a:buNone/>
              <a:defRPr sz="2500">
                <a:latin typeface="Fira Sans Extra Condensed"/>
                <a:ea typeface="Fira Sans Extra Condensed"/>
                <a:cs typeface="Fira Sans Extra Condensed"/>
                <a:sym typeface="Fira Sans Extra Condensed"/>
              </a:defRPr>
            </a:lvl5pPr>
            <a:lvl6pPr lvl="5" rtl="0" algn="ctr">
              <a:lnSpc>
                <a:spcPct val="100000"/>
              </a:lnSpc>
              <a:spcBef>
                <a:spcPts val="0"/>
              </a:spcBef>
              <a:spcAft>
                <a:spcPts val="0"/>
              </a:spcAft>
              <a:buSzPts val="2500"/>
              <a:buFont typeface="Fira Sans Extra Condensed"/>
              <a:buNone/>
              <a:defRPr sz="2500">
                <a:latin typeface="Fira Sans Extra Condensed"/>
                <a:ea typeface="Fira Sans Extra Condensed"/>
                <a:cs typeface="Fira Sans Extra Condensed"/>
                <a:sym typeface="Fira Sans Extra Condensed"/>
              </a:defRPr>
            </a:lvl6pPr>
            <a:lvl7pPr lvl="6" rtl="0" algn="ctr">
              <a:lnSpc>
                <a:spcPct val="100000"/>
              </a:lnSpc>
              <a:spcBef>
                <a:spcPts val="0"/>
              </a:spcBef>
              <a:spcAft>
                <a:spcPts val="0"/>
              </a:spcAft>
              <a:buSzPts val="2500"/>
              <a:buFont typeface="Fira Sans Extra Condensed"/>
              <a:buNone/>
              <a:defRPr sz="2500">
                <a:latin typeface="Fira Sans Extra Condensed"/>
                <a:ea typeface="Fira Sans Extra Condensed"/>
                <a:cs typeface="Fira Sans Extra Condensed"/>
                <a:sym typeface="Fira Sans Extra Condensed"/>
              </a:defRPr>
            </a:lvl7pPr>
            <a:lvl8pPr lvl="7" rtl="0" algn="ctr">
              <a:lnSpc>
                <a:spcPct val="100000"/>
              </a:lnSpc>
              <a:spcBef>
                <a:spcPts val="0"/>
              </a:spcBef>
              <a:spcAft>
                <a:spcPts val="0"/>
              </a:spcAft>
              <a:buSzPts val="2500"/>
              <a:buFont typeface="Fira Sans Extra Condensed"/>
              <a:buNone/>
              <a:defRPr sz="2500">
                <a:latin typeface="Fira Sans Extra Condensed"/>
                <a:ea typeface="Fira Sans Extra Condensed"/>
                <a:cs typeface="Fira Sans Extra Condensed"/>
                <a:sym typeface="Fira Sans Extra Condensed"/>
              </a:defRPr>
            </a:lvl8pPr>
            <a:lvl9pPr lvl="8" rtl="0" algn="ctr">
              <a:lnSpc>
                <a:spcPct val="100000"/>
              </a:lnSpc>
              <a:spcBef>
                <a:spcPts val="0"/>
              </a:spcBef>
              <a:spcAft>
                <a:spcPts val="0"/>
              </a:spcAft>
              <a:buSzPts val="2500"/>
              <a:buFont typeface="Fira Sans Extra Condensed"/>
              <a:buNone/>
              <a:defRPr sz="2500">
                <a:latin typeface="Fira Sans Extra Condensed"/>
                <a:ea typeface="Fira Sans Extra Condensed"/>
                <a:cs typeface="Fira Sans Extra Condensed"/>
                <a:sym typeface="Fira Sans Extra Condensed"/>
              </a:defRPr>
            </a:lvl9pPr>
          </a:lstStyle>
          <a:p/>
        </p:txBody>
      </p:sp>
      <p:sp>
        <p:nvSpPr>
          <p:cNvPr id="120" name="Google Shape;120;g2b303bf5d57_1_1068"/>
          <p:cNvSpPr txBox="1"/>
          <p:nvPr>
            <p:ph idx="2" type="subTitle"/>
          </p:nvPr>
        </p:nvSpPr>
        <p:spPr>
          <a:xfrm>
            <a:off x="4836300" y="2303125"/>
            <a:ext cx="29076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Fira Sans Extra Condensed"/>
              <a:buNone/>
              <a:defRPr sz="2500">
                <a:latin typeface="Fira Sans Extra Condensed"/>
                <a:ea typeface="Fira Sans Extra Condensed"/>
                <a:cs typeface="Fira Sans Extra Condensed"/>
                <a:sym typeface="Fira Sans Extra Condensed"/>
              </a:defRPr>
            </a:lvl1pPr>
            <a:lvl2pPr lvl="1" rtl="0" algn="ctr">
              <a:lnSpc>
                <a:spcPct val="100000"/>
              </a:lnSpc>
              <a:spcBef>
                <a:spcPts val="0"/>
              </a:spcBef>
              <a:spcAft>
                <a:spcPts val="0"/>
              </a:spcAft>
              <a:buSzPts val="2500"/>
              <a:buFont typeface="Fira Sans Extra Condensed"/>
              <a:buNone/>
              <a:defRPr sz="2500">
                <a:latin typeface="Fira Sans Extra Condensed"/>
                <a:ea typeface="Fira Sans Extra Condensed"/>
                <a:cs typeface="Fira Sans Extra Condensed"/>
                <a:sym typeface="Fira Sans Extra Condensed"/>
              </a:defRPr>
            </a:lvl2pPr>
            <a:lvl3pPr lvl="2" rtl="0" algn="ctr">
              <a:lnSpc>
                <a:spcPct val="100000"/>
              </a:lnSpc>
              <a:spcBef>
                <a:spcPts val="0"/>
              </a:spcBef>
              <a:spcAft>
                <a:spcPts val="0"/>
              </a:spcAft>
              <a:buSzPts val="2500"/>
              <a:buFont typeface="Fira Sans Extra Condensed"/>
              <a:buNone/>
              <a:defRPr sz="2500">
                <a:latin typeface="Fira Sans Extra Condensed"/>
                <a:ea typeface="Fira Sans Extra Condensed"/>
                <a:cs typeface="Fira Sans Extra Condensed"/>
                <a:sym typeface="Fira Sans Extra Condensed"/>
              </a:defRPr>
            </a:lvl3pPr>
            <a:lvl4pPr lvl="3" rtl="0" algn="ctr">
              <a:lnSpc>
                <a:spcPct val="100000"/>
              </a:lnSpc>
              <a:spcBef>
                <a:spcPts val="0"/>
              </a:spcBef>
              <a:spcAft>
                <a:spcPts val="0"/>
              </a:spcAft>
              <a:buSzPts val="2500"/>
              <a:buFont typeface="Fira Sans Extra Condensed"/>
              <a:buNone/>
              <a:defRPr sz="2500">
                <a:latin typeface="Fira Sans Extra Condensed"/>
                <a:ea typeface="Fira Sans Extra Condensed"/>
                <a:cs typeface="Fira Sans Extra Condensed"/>
                <a:sym typeface="Fira Sans Extra Condensed"/>
              </a:defRPr>
            </a:lvl4pPr>
            <a:lvl5pPr lvl="4" rtl="0" algn="ctr">
              <a:lnSpc>
                <a:spcPct val="100000"/>
              </a:lnSpc>
              <a:spcBef>
                <a:spcPts val="0"/>
              </a:spcBef>
              <a:spcAft>
                <a:spcPts val="0"/>
              </a:spcAft>
              <a:buSzPts val="2500"/>
              <a:buFont typeface="Fira Sans Extra Condensed"/>
              <a:buNone/>
              <a:defRPr sz="2500">
                <a:latin typeface="Fira Sans Extra Condensed"/>
                <a:ea typeface="Fira Sans Extra Condensed"/>
                <a:cs typeface="Fira Sans Extra Condensed"/>
                <a:sym typeface="Fira Sans Extra Condensed"/>
              </a:defRPr>
            </a:lvl5pPr>
            <a:lvl6pPr lvl="5" rtl="0" algn="ctr">
              <a:lnSpc>
                <a:spcPct val="100000"/>
              </a:lnSpc>
              <a:spcBef>
                <a:spcPts val="0"/>
              </a:spcBef>
              <a:spcAft>
                <a:spcPts val="0"/>
              </a:spcAft>
              <a:buSzPts val="2500"/>
              <a:buFont typeface="Fira Sans Extra Condensed"/>
              <a:buNone/>
              <a:defRPr sz="2500">
                <a:latin typeface="Fira Sans Extra Condensed"/>
                <a:ea typeface="Fira Sans Extra Condensed"/>
                <a:cs typeface="Fira Sans Extra Condensed"/>
                <a:sym typeface="Fira Sans Extra Condensed"/>
              </a:defRPr>
            </a:lvl6pPr>
            <a:lvl7pPr lvl="6" rtl="0" algn="ctr">
              <a:lnSpc>
                <a:spcPct val="100000"/>
              </a:lnSpc>
              <a:spcBef>
                <a:spcPts val="0"/>
              </a:spcBef>
              <a:spcAft>
                <a:spcPts val="0"/>
              </a:spcAft>
              <a:buSzPts val="2500"/>
              <a:buFont typeface="Fira Sans Extra Condensed"/>
              <a:buNone/>
              <a:defRPr sz="2500">
                <a:latin typeface="Fira Sans Extra Condensed"/>
                <a:ea typeface="Fira Sans Extra Condensed"/>
                <a:cs typeface="Fira Sans Extra Condensed"/>
                <a:sym typeface="Fira Sans Extra Condensed"/>
              </a:defRPr>
            </a:lvl7pPr>
            <a:lvl8pPr lvl="7" rtl="0" algn="ctr">
              <a:lnSpc>
                <a:spcPct val="100000"/>
              </a:lnSpc>
              <a:spcBef>
                <a:spcPts val="0"/>
              </a:spcBef>
              <a:spcAft>
                <a:spcPts val="0"/>
              </a:spcAft>
              <a:buSzPts val="2500"/>
              <a:buFont typeface="Fira Sans Extra Condensed"/>
              <a:buNone/>
              <a:defRPr sz="2500">
                <a:latin typeface="Fira Sans Extra Condensed"/>
                <a:ea typeface="Fira Sans Extra Condensed"/>
                <a:cs typeface="Fira Sans Extra Condensed"/>
                <a:sym typeface="Fira Sans Extra Condensed"/>
              </a:defRPr>
            </a:lvl8pPr>
            <a:lvl9pPr lvl="8" rtl="0" algn="ctr">
              <a:lnSpc>
                <a:spcPct val="100000"/>
              </a:lnSpc>
              <a:spcBef>
                <a:spcPts val="0"/>
              </a:spcBef>
              <a:spcAft>
                <a:spcPts val="0"/>
              </a:spcAft>
              <a:buSzPts val="2500"/>
              <a:buFont typeface="Fira Sans Extra Condensed"/>
              <a:buNone/>
              <a:defRPr sz="2500">
                <a:latin typeface="Fira Sans Extra Condensed"/>
                <a:ea typeface="Fira Sans Extra Condensed"/>
                <a:cs typeface="Fira Sans Extra Condensed"/>
                <a:sym typeface="Fira Sans Extra Condensed"/>
              </a:defRPr>
            </a:lvl9pPr>
          </a:lstStyle>
          <a:p/>
        </p:txBody>
      </p:sp>
      <p:sp>
        <p:nvSpPr>
          <p:cNvPr id="121" name="Google Shape;121;g2b303bf5d57_1_1068"/>
          <p:cNvSpPr txBox="1"/>
          <p:nvPr>
            <p:ph idx="3" type="subTitle"/>
          </p:nvPr>
        </p:nvSpPr>
        <p:spPr>
          <a:xfrm>
            <a:off x="1181425" y="2917150"/>
            <a:ext cx="29076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2" name="Google Shape;122;g2b303bf5d57_1_1068"/>
          <p:cNvSpPr txBox="1"/>
          <p:nvPr>
            <p:ph idx="4" type="subTitle"/>
          </p:nvPr>
        </p:nvSpPr>
        <p:spPr>
          <a:xfrm>
            <a:off x="4836300" y="2917150"/>
            <a:ext cx="29076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3" name="Google Shape;123;g2b303bf5d57_1_1068"/>
          <p:cNvSpPr txBox="1"/>
          <p:nvPr>
            <p:ph type="title"/>
          </p:nvPr>
        </p:nvSpPr>
        <p:spPr>
          <a:xfrm>
            <a:off x="457200" y="411475"/>
            <a:ext cx="82296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4" name="Shape 124"/>
        <p:cNvGrpSpPr/>
        <p:nvPr/>
      </p:nvGrpSpPr>
      <p:grpSpPr>
        <a:xfrm>
          <a:off x="0" y="0"/>
          <a:ext cx="0" cy="0"/>
          <a:chOff x="0" y="0"/>
          <a:chExt cx="0" cy="0"/>
        </a:xfrm>
      </p:grpSpPr>
      <p:sp>
        <p:nvSpPr>
          <p:cNvPr id="125" name="Google Shape;125;g2b303bf5d57_1_1074"/>
          <p:cNvSpPr txBox="1"/>
          <p:nvPr>
            <p:ph type="title"/>
          </p:nvPr>
        </p:nvSpPr>
        <p:spPr>
          <a:xfrm>
            <a:off x="457200" y="411475"/>
            <a:ext cx="82296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atin typeface="Fira Sans Extra Condensed SemiBold"/>
                <a:ea typeface="Fira Sans Extra Condensed SemiBold"/>
                <a:cs typeface="Fira Sans Extra Condensed SemiBold"/>
                <a:sym typeface="Fira Sans Extra Condensed Semi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6" name="Shape 126"/>
        <p:cNvGrpSpPr/>
        <p:nvPr/>
      </p:nvGrpSpPr>
      <p:grpSpPr>
        <a:xfrm>
          <a:off x="0" y="0"/>
          <a:ext cx="0" cy="0"/>
          <a:chOff x="0" y="0"/>
          <a:chExt cx="0" cy="0"/>
        </a:xfrm>
      </p:grpSpPr>
      <p:sp>
        <p:nvSpPr>
          <p:cNvPr id="127" name="Google Shape;127;g2b303bf5d57_1_1076"/>
          <p:cNvSpPr txBox="1"/>
          <p:nvPr>
            <p:ph idx="1" type="body"/>
          </p:nvPr>
        </p:nvSpPr>
        <p:spPr>
          <a:xfrm>
            <a:off x="720000" y="1152475"/>
            <a:ext cx="3322200" cy="3416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rgbClr val="434343"/>
              </a:buClr>
              <a:buSzPts val="1400"/>
              <a:buChar char="●"/>
              <a:defRPr sz="1400">
                <a:solidFill>
                  <a:srgbClr val="434343"/>
                </a:solidFill>
              </a:defRPr>
            </a:lvl1pPr>
            <a:lvl2pPr indent="-304800" lvl="1" marL="914400" rtl="0">
              <a:lnSpc>
                <a:spcPct val="115000"/>
              </a:lnSpc>
              <a:spcBef>
                <a:spcPts val="0"/>
              </a:spcBef>
              <a:spcAft>
                <a:spcPts val="0"/>
              </a:spcAft>
              <a:buClr>
                <a:srgbClr val="434343"/>
              </a:buClr>
              <a:buSzPts val="1200"/>
              <a:buChar char="○"/>
              <a:defRPr>
                <a:solidFill>
                  <a:srgbClr val="434343"/>
                </a:solidFill>
              </a:defRPr>
            </a:lvl2pPr>
            <a:lvl3pPr indent="-304800" lvl="2" marL="1371600" rtl="0">
              <a:lnSpc>
                <a:spcPct val="115000"/>
              </a:lnSpc>
              <a:spcBef>
                <a:spcPts val="0"/>
              </a:spcBef>
              <a:spcAft>
                <a:spcPts val="0"/>
              </a:spcAft>
              <a:buClr>
                <a:srgbClr val="434343"/>
              </a:buClr>
              <a:buSzPts val="1200"/>
              <a:buChar char="■"/>
              <a:defRPr>
                <a:solidFill>
                  <a:srgbClr val="434343"/>
                </a:solidFill>
              </a:defRPr>
            </a:lvl3pPr>
            <a:lvl4pPr indent="-304800" lvl="3" marL="1828800" rtl="0">
              <a:lnSpc>
                <a:spcPct val="115000"/>
              </a:lnSpc>
              <a:spcBef>
                <a:spcPts val="0"/>
              </a:spcBef>
              <a:spcAft>
                <a:spcPts val="0"/>
              </a:spcAft>
              <a:buClr>
                <a:srgbClr val="434343"/>
              </a:buClr>
              <a:buSzPts val="1200"/>
              <a:buChar char="●"/>
              <a:defRPr>
                <a:solidFill>
                  <a:srgbClr val="434343"/>
                </a:solidFill>
              </a:defRPr>
            </a:lvl4pPr>
            <a:lvl5pPr indent="-304800" lvl="4" marL="2286000" rtl="0">
              <a:lnSpc>
                <a:spcPct val="115000"/>
              </a:lnSpc>
              <a:spcBef>
                <a:spcPts val="0"/>
              </a:spcBef>
              <a:spcAft>
                <a:spcPts val="0"/>
              </a:spcAft>
              <a:buClr>
                <a:srgbClr val="434343"/>
              </a:buClr>
              <a:buSzPts val="1200"/>
              <a:buChar char="○"/>
              <a:defRPr>
                <a:solidFill>
                  <a:srgbClr val="434343"/>
                </a:solidFill>
              </a:defRPr>
            </a:lvl5pPr>
            <a:lvl6pPr indent="-304800" lvl="5" marL="2743200" rtl="0">
              <a:lnSpc>
                <a:spcPct val="115000"/>
              </a:lnSpc>
              <a:spcBef>
                <a:spcPts val="0"/>
              </a:spcBef>
              <a:spcAft>
                <a:spcPts val="0"/>
              </a:spcAft>
              <a:buClr>
                <a:srgbClr val="434343"/>
              </a:buClr>
              <a:buSzPts val="1200"/>
              <a:buChar char="■"/>
              <a:defRPr>
                <a:solidFill>
                  <a:srgbClr val="434343"/>
                </a:solidFill>
              </a:defRPr>
            </a:lvl6pPr>
            <a:lvl7pPr indent="-304800" lvl="6" marL="3200400" rtl="0">
              <a:lnSpc>
                <a:spcPct val="115000"/>
              </a:lnSpc>
              <a:spcBef>
                <a:spcPts val="0"/>
              </a:spcBef>
              <a:spcAft>
                <a:spcPts val="0"/>
              </a:spcAft>
              <a:buClr>
                <a:srgbClr val="434343"/>
              </a:buClr>
              <a:buSzPts val="1200"/>
              <a:buChar char="●"/>
              <a:defRPr>
                <a:solidFill>
                  <a:srgbClr val="434343"/>
                </a:solidFill>
              </a:defRPr>
            </a:lvl7pPr>
            <a:lvl8pPr indent="-304800" lvl="7" marL="3657600" rtl="0">
              <a:lnSpc>
                <a:spcPct val="115000"/>
              </a:lnSpc>
              <a:spcBef>
                <a:spcPts val="0"/>
              </a:spcBef>
              <a:spcAft>
                <a:spcPts val="0"/>
              </a:spcAft>
              <a:buClr>
                <a:srgbClr val="434343"/>
              </a:buClr>
              <a:buSzPts val="1200"/>
              <a:buChar char="○"/>
              <a:defRPr>
                <a:solidFill>
                  <a:srgbClr val="434343"/>
                </a:solidFill>
              </a:defRPr>
            </a:lvl8pPr>
            <a:lvl9pPr indent="-304800" lvl="8" marL="4114800" rtl="0">
              <a:lnSpc>
                <a:spcPct val="115000"/>
              </a:lnSpc>
              <a:spcBef>
                <a:spcPts val="0"/>
              </a:spcBef>
              <a:spcAft>
                <a:spcPts val="0"/>
              </a:spcAft>
              <a:buClr>
                <a:srgbClr val="434343"/>
              </a:buClr>
              <a:buSzPts val="1200"/>
              <a:buChar char="■"/>
              <a:defRPr>
                <a:solidFill>
                  <a:srgbClr val="434343"/>
                </a:solidFill>
              </a:defRPr>
            </a:lvl9pPr>
          </a:lstStyle>
          <a:p/>
        </p:txBody>
      </p:sp>
      <p:sp>
        <p:nvSpPr>
          <p:cNvPr id="128" name="Google Shape;128;g2b303bf5d57_1_1076"/>
          <p:cNvSpPr txBox="1"/>
          <p:nvPr>
            <p:ph type="title"/>
          </p:nvPr>
        </p:nvSpPr>
        <p:spPr>
          <a:xfrm>
            <a:off x="457200" y="411475"/>
            <a:ext cx="82296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2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 name="Google Shape;19;p2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1600"/>
              </a:spcBef>
              <a:spcAft>
                <a:spcPts val="0"/>
              </a:spcAft>
              <a:buClr>
                <a:schemeClr val="dk1"/>
              </a:buClr>
              <a:buSzPts val="1400"/>
              <a:buChar char="○"/>
              <a:defRPr/>
            </a:lvl2pPr>
            <a:lvl3pPr indent="-317500" lvl="2" marL="1371600" algn="l">
              <a:lnSpc>
                <a:spcPct val="90000"/>
              </a:lnSpc>
              <a:spcBef>
                <a:spcPts val="1600"/>
              </a:spcBef>
              <a:spcAft>
                <a:spcPts val="0"/>
              </a:spcAft>
              <a:buClr>
                <a:schemeClr val="dk1"/>
              </a:buClr>
              <a:buSzPts val="1400"/>
              <a:buChar char="■"/>
              <a:defRPr/>
            </a:lvl3pPr>
            <a:lvl4pPr indent="-317500" lvl="3" marL="1828800" algn="l">
              <a:lnSpc>
                <a:spcPct val="90000"/>
              </a:lnSpc>
              <a:spcBef>
                <a:spcPts val="1600"/>
              </a:spcBef>
              <a:spcAft>
                <a:spcPts val="0"/>
              </a:spcAft>
              <a:buClr>
                <a:schemeClr val="dk1"/>
              </a:buClr>
              <a:buSzPts val="1400"/>
              <a:buChar char="●"/>
              <a:defRPr/>
            </a:lvl4pPr>
            <a:lvl5pPr indent="-317500" lvl="4" marL="2286000" algn="l">
              <a:lnSpc>
                <a:spcPct val="90000"/>
              </a:lnSpc>
              <a:spcBef>
                <a:spcPts val="1600"/>
              </a:spcBef>
              <a:spcAft>
                <a:spcPts val="0"/>
              </a:spcAft>
              <a:buClr>
                <a:schemeClr val="dk1"/>
              </a:buClr>
              <a:buSzPts val="1400"/>
              <a:buChar char="○"/>
              <a:defRPr/>
            </a:lvl5pPr>
            <a:lvl6pPr indent="-317500" lvl="5" marL="2743200" algn="l">
              <a:lnSpc>
                <a:spcPct val="90000"/>
              </a:lnSpc>
              <a:spcBef>
                <a:spcPts val="1600"/>
              </a:spcBef>
              <a:spcAft>
                <a:spcPts val="0"/>
              </a:spcAft>
              <a:buClr>
                <a:schemeClr val="dk1"/>
              </a:buClr>
              <a:buSzPts val="1400"/>
              <a:buChar char="■"/>
              <a:defRPr/>
            </a:lvl6pPr>
            <a:lvl7pPr indent="-317500" lvl="6" marL="3200400" algn="l">
              <a:lnSpc>
                <a:spcPct val="90000"/>
              </a:lnSpc>
              <a:spcBef>
                <a:spcPts val="1600"/>
              </a:spcBef>
              <a:spcAft>
                <a:spcPts val="0"/>
              </a:spcAft>
              <a:buClr>
                <a:schemeClr val="dk1"/>
              </a:buClr>
              <a:buSzPts val="1400"/>
              <a:buChar char="●"/>
              <a:defRPr/>
            </a:lvl7pPr>
            <a:lvl8pPr indent="-317500" lvl="7" marL="3657600" algn="l">
              <a:lnSpc>
                <a:spcPct val="90000"/>
              </a:lnSpc>
              <a:spcBef>
                <a:spcPts val="1600"/>
              </a:spcBef>
              <a:spcAft>
                <a:spcPts val="0"/>
              </a:spcAft>
              <a:buClr>
                <a:schemeClr val="dk1"/>
              </a:buClr>
              <a:buSzPts val="1400"/>
              <a:buChar char="○"/>
              <a:defRPr/>
            </a:lvl8pPr>
            <a:lvl9pPr indent="-317500" lvl="8" marL="4114800" algn="l">
              <a:lnSpc>
                <a:spcPct val="90000"/>
              </a:lnSpc>
              <a:spcBef>
                <a:spcPts val="1600"/>
              </a:spcBef>
              <a:spcAft>
                <a:spcPts val="1600"/>
              </a:spcAft>
              <a:buClr>
                <a:schemeClr val="dk1"/>
              </a:buClr>
              <a:buSzPts val="1400"/>
              <a:buChar char="■"/>
              <a:defRPr/>
            </a:lvl9pPr>
          </a:lstStyle>
          <a:p/>
        </p:txBody>
      </p:sp>
      <p:sp>
        <p:nvSpPr>
          <p:cNvPr id="20" name="Google Shape;20;p2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 name="Google Shape;21;p2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 name="Google Shape;22;p2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9" name="Shape 129"/>
        <p:cNvGrpSpPr/>
        <p:nvPr/>
      </p:nvGrpSpPr>
      <p:grpSpPr>
        <a:xfrm>
          <a:off x="0" y="0"/>
          <a:ext cx="0" cy="0"/>
          <a:chOff x="0" y="0"/>
          <a:chExt cx="0" cy="0"/>
        </a:xfrm>
      </p:grpSpPr>
      <p:sp>
        <p:nvSpPr>
          <p:cNvPr id="130" name="Google Shape;130;g2b303bf5d57_1_1079"/>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1" name="Shape 131"/>
        <p:cNvGrpSpPr/>
        <p:nvPr/>
      </p:nvGrpSpPr>
      <p:grpSpPr>
        <a:xfrm>
          <a:off x="0" y="0"/>
          <a:ext cx="0" cy="0"/>
          <a:chOff x="0" y="0"/>
          <a:chExt cx="0" cy="0"/>
        </a:xfrm>
      </p:grpSpPr>
      <p:sp>
        <p:nvSpPr>
          <p:cNvPr id="132" name="Google Shape;132;g2b303bf5d57_1_1081"/>
          <p:cNvSpPr txBox="1"/>
          <p:nvPr>
            <p:ph type="title"/>
          </p:nvPr>
        </p:nvSpPr>
        <p:spPr>
          <a:xfrm>
            <a:off x="720000" y="367423"/>
            <a:ext cx="77040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3" name="Google Shape;133;g2b303bf5d57_1_1081"/>
          <p:cNvSpPr txBox="1"/>
          <p:nvPr>
            <p:ph idx="1" type="subTitle"/>
          </p:nvPr>
        </p:nvSpPr>
        <p:spPr>
          <a:xfrm>
            <a:off x="2241550" y="1348750"/>
            <a:ext cx="4661100" cy="1681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160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4" name="Shape 134"/>
        <p:cNvGrpSpPr/>
        <p:nvPr/>
      </p:nvGrpSpPr>
      <p:grpSpPr>
        <a:xfrm>
          <a:off x="0" y="0"/>
          <a:ext cx="0" cy="0"/>
          <a:chOff x="0" y="0"/>
          <a:chExt cx="0" cy="0"/>
        </a:xfrm>
      </p:grpSpPr>
      <p:sp>
        <p:nvSpPr>
          <p:cNvPr id="135" name="Google Shape;135;g2b303bf5d57_1_1084"/>
          <p:cNvSpPr txBox="1"/>
          <p:nvPr>
            <p:ph type="title"/>
          </p:nvPr>
        </p:nvSpPr>
        <p:spPr>
          <a:xfrm>
            <a:off x="720000" y="2285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6" name="Shape 136"/>
        <p:cNvGrpSpPr/>
        <p:nvPr/>
      </p:nvGrpSpPr>
      <p:grpSpPr>
        <a:xfrm>
          <a:off x="0" y="0"/>
          <a:ext cx="0" cy="0"/>
          <a:chOff x="0" y="0"/>
          <a:chExt cx="0" cy="0"/>
        </a:xfrm>
      </p:grpSpPr>
      <p:sp>
        <p:nvSpPr>
          <p:cNvPr id="137" name="Google Shape;137;g2b303bf5d57_1_1086"/>
          <p:cNvSpPr txBox="1"/>
          <p:nvPr>
            <p:ph hasCustomPrompt="1" type="title"/>
          </p:nvPr>
        </p:nvSpPr>
        <p:spPr>
          <a:xfrm>
            <a:off x="1284000" y="1558475"/>
            <a:ext cx="6576000" cy="151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38" name="Google Shape;138;g2b303bf5d57_1_1086"/>
          <p:cNvSpPr txBox="1"/>
          <p:nvPr>
            <p:ph idx="1" type="subTitle"/>
          </p:nvPr>
        </p:nvSpPr>
        <p:spPr>
          <a:xfrm>
            <a:off x="1284000" y="3069625"/>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9" name="Shape 139"/>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40" name="Shape 140"/>
        <p:cNvGrpSpPr/>
        <p:nvPr/>
      </p:nvGrpSpPr>
      <p:grpSpPr>
        <a:xfrm>
          <a:off x="0" y="0"/>
          <a:ext cx="0" cy="0"/>
          <a:chOff x="0" y="0"/>
          <a:chExt cx="0" cy="0"/>
        </a:xfrm>
      </p:grpSpPr>
      <p:sp>
        <p:nvSpPr>
          <p:cNvPr id="141" name="Google Shape;141;g2b303bf5d57_1_1090"/>
          <p:cNvSpPr txBox="1"/>
          <p:nvPr>
            <p:ph type="title"/>
          </p:nvPr>
        </p:nvSpPr>
        <p:spPr>
          <a:xfrm>
            <a:off x="720000" y="1742775"/>
            <a:ext cx="23364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2" name="Google Shape;142;g2b303bf5d57_1_1090"/>
          <p:cNvSpPr txBox="1"/>
          <p:nvPr>
            <p:ph hasCustomPrompt="1" idx="2" type="title"/>
          </p:nvPr>
        </p:nvSpPr>
        <p:spPr>
          <a:xfrm>
            <a:off x="720000" y="1149600"/>
            <a:ext cx="12753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3" name="Google Shape;143;g2b303bf5d57_1_1090"/>
          <p:cNvSpPr txBox="1"/>
          <p:nvPr>
            <p:ph idx="1" type="subTitle"/>
          </p:nvPr>
        </p:nvSpPr>
        <p:spPr>
          <a:xfrm>
            <a:off x="720000" y="2329300"/>
            <a:ext cx="2336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144" name="Google Shape;144;g2b303bf5d57_1_1090"/>
          <p:cNvSpPr txBox="1"/>
          <p:nvPr>
            <p:ph idx="3" type="title"/>
          </p:nvPr>
        </p:nvSpPr>
        <p:spPr>
          <a:xfrm>
            <a:off x="3403800" y="1742775"/>
            <a:ext cx="23364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5" name="Google Shape;145;g2b303bf5d57_1_1090"/>
          <p:cNvSpPr txBox="1"/>
          <p:nvPr>
            <p:ph hasCustomPrompt="1" idx="4" type="title"/>
          </p:nvPr>
        </p:nvSpPr>
        <p:spPr>
          <a:xfrm>
            <a:off x="3403800" y="1149600"/>
            <a:ext cx="12753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6" name="Google Shape;146;g2b303bf5d57_1_1090"/>
          <p:cNvSpPr txBox="1"/>
          <p:nvPr>
            <p:ph idx="5" type="subTitle"/>
          </p:nvPr>
        </p:nvSpPr>
        <p:spPr>
          <a:xfrm>
            <a:off x="3403800" y="2329300"/>
            <a:ext cx="2336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147" name="Google Shape;147;g2b303bf5d57_1_1090"/>
          <p:cNvSpPr txBox="1"/>
          <p:nvPr>
            <p:ph idx="6" type="title"/>
          </p:nvPr>
        </p:nvSpPr>
        <p:spPr>
          <a:xfrm>
            <a:off x="6087600" y="1742775"/>
            <a:ext cx="23364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8" name="Google Shape;148;g2b303bf5d57_1_1090"/>
          <p:cNvSpPr txBox="1"/>
          <p:nvPr>
            <p:ph hasCustomPrompt="1" idx="7" type="title"/>
          </p:nvPr>
        </p:nvSpPr>
        <p:spPr>
          <a:xfrm>
            <a:off x="6087600" y="1149600"/>
            <a:ext cx="12753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9" name="Google Shape;149;g2b303bf5d57_1_1090"/>
          <p:cNvSpPr txBox="1"/>
          <p:nvPr>
            <p:ph idx="8" type="subTitle"/>
          </p:nvPr>
        </p:nvSpPr>
        <p:spPr>
          <a:xfrm>
            <a:off x="6087600" y="2329300"/>
            <a:ext cx="2336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150" name="Google Shape;150;g2b303bf5d57_1_1090"/>
          <p:cNvSpPr txBox="1"/>
          <p:nvPr>
            <p:ph idx="9" type="title"/>
          </p:nvPr>
        </p:nvSpPr>
        <p:spPr>
          <a:xfrm>
            <a:off x="720000" y="3532175"/>
            <a:ext cx="23364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1" name="Google Shape;151;g2b303bf5d57_1_1090"/>
          <p:cNvSpPr txBox="1"/>
          <p:nvPr>
            <p:ph hasCustomPrompt="1" idx="13" type="title"/>
          </p:nvPr>
        </p:nvSpPr>
        <p:spPr>
          <a:xfrm>
            <a:off x="720000" y="2939000"/>
            <a:ext cx="12753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2" name="Google Shape;152;g2b303bf5d57_1_1090"/>
          <p:cNvSpPr txBox="1"/>
          <p:nvPr>
            <p:ph idx="14" type="subTitle"/>
          </p:nvPr>
        </p:nvSpPr>
        <p:spPr>
          <a:xfrm>
            <a:off x="720000" y="4118700"/>
            <a:ext cx="2336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153" name="Google Shape;153;g2b303bf5d57_1_1090"/>
          <p:cNvSpPr txBox="1"/>
          <p:nvPr>
            <p:ph idx="15" type="title"/>
          </p:nvPr>
        </p:nvSpPr>
        <p:spPr>
          <a:xfrm>
            <a:off x="3403800" y="3532175"/>
            <a:ext cx="23364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4" name="Google Shape;154;g2b303bf5d57_1_1090"/>
          <p:cNvSpPr txBox="1"/>
          <p:nvPr>
            <p:ph hasCustomPrompt="1" idx="16" type="title"/>
          </p:nvPr>
        </p:nvSpPr>
        <p:spPr>
          <a:xfrm>
            <a:off x="3403800" y="2939000"/>
            <a:ext cx="12753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5" name="Google Shape;155;g2b303bf5d57_1_1090"/>
          <p:cNvSpPr txBox="1"/>
          <p:nvPr>
            <p:ph idx="17" type="subTitle"/>
          </p:nvPr>
        </p:nvSpPr>
        <p:spPr>
          <a:xfrm>
            <a:off x="3403800" y="4118700"/>
            <a:ext cx="2336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156" name="Google Shape;156;g2b303bf5d57_1_1090"/>
          <p:cNvSpPr txBox="1"/>
          <p:nvPr>
            <p:ph idx="18" type="title"/>
          </p:nvPr>
        </p:nvSpPr>
        <p:spPr>
          <a:xfrm>
            <a:off x="6087600" y="3532175"/>
            <a:ext cx="23364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7" name="Google Shape;157;g2b303bf5d57_1_1090"/>
          <p:cNvSpPr txBox="1"/>
          <p:nvPr>
            <p:ph hasCustomPrompt="1" idx="19" type="title"/>
          </p:nvPr>
        </p:nvSpPr>
        <p:spPr>
          <a:xfrm>
            <a:off x="6087600" y="2939000"/>
            <a:ext cx="12753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8" name="Google Shape;158;g2b303bf5d57_1_1090"/>
          <p:cNvSpPr txBox="1"/>
          <p:nvPr>
            <p:ph idx="20" type="subTitle"/>
          </p:nvPr>
        </p:nvSpPr>
        <p:spPr>
          <a:xfrm>
            <a:off x="6087600" y="4118700"/>
            <a:ext cx="2336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159" name="Google Shape;159;g2b303bf5d57_1_1090"/>
          <p:cNvSpPr txBox="1"/>
          <p:nvPr>
            <p:ph idx="21" type="title"/>
          </p:nvPr>
        </p:nvSpPr>
        <p:spPr>
          <a:xfrm>
            <a:off x="457200" y="411475"/>
            <a:ext cx="82296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60" name="Shape 160"/>
        <p:cNvGrpSpPr/>
        <p:nvPr/>
      </p:nvGrpSpPr>
      <p:grpSpPr>
        <a:xfrm>
          <a:off x="0" y="0"/>
          <a:ext cx="0" cy="0"/>
          <a:chOff x="0" y="0"/>
          <a:chExt cx="0" cy="0"/>
        </a:xfrm>
      </p:grpSpPr>
      <p:sp>
        <p:nvSpPr>
          <p:cNvPr id="161" name="Google Shape;161;g2b303bf5d57_1_1110"/>
          <p:cNvSpPr txBox="1"/>
          <p:nvPr>
            <p:ph type="title"/>
          </p:nvPr>
        </p:nvSpPr>
        <p:spPr>
          <a:xfrm>
            <a:off x="2290025" y="3392700"/>
            <a:ext cx="45639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62" name="Google Shape;162;g2b303bf5d57_1_1110"/>
          <p:cNvSpPr txBox="1"/>
          <p:nvPr>
            <p:ph idx="1" type="subTitle"/>
          </p:nvPr>
        </p:nvSpPr>
        <p:spPr>
          <a:xfrm>
            <a:off x="1458125" y="1188100"/>
            <a:ext cx="6227700" cy="17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63" name="Shape 163"/>
        <p:cNvGrpSpPr/>
        <p:nvPr/>
      </p:nvGrpSpPr>
      <p:grpSpPr>
        <a:xfrm>
          <a:off x="0" y="0"/>
          <a:ext cx="0" cy="0"/>
          <a:chOff x="0" y="0"/>
          <a:chExt cx="0" cy="0"/>
        </a:xfrm>
      </p:grpSpPr>
      <p:sp>
        <p:nvSpPr>
          <p:cNvPr id="164" name="Google Shape;164;g2b303bf5d57_1_1113"/>
          <p:cNvSpPr txBox="1"/>
          <p:nvPr>
            <p:ph idx="1" type="subTitle"/>
          </p:nvPr>
        </p:nvSpPr>
        <p:spPr>
          <a:xfrm>
            <a:off x="720000" y="1212525"/>
            <a:ext cx="2907600" cy="135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5" name="Google Shape;165;g2b303bf5d57_1_1113"/>
          <p:cNvSpPr txBox="1"/>
          <p:nvPr>
            <p:ph type="title"/>
          </p:nvPr>
        </p:nvSpPr>
        <p:spPr>
          <a:xfrm>
            <a:off x="457200" y="411475"/>
            <a:ext cx="82296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66" name="Shape 166"/>
        <p:cNvGrpSpPr/>
        <p:nvPr/>
      </p:nvGrpSpPr>
      <p:grpSpPr>
        <a:xfrm>
          <a:off x="0" y="0"/>
          <a:ext cx="0" cy="0"/>
          <a:chOff x="0" y="0"/>
          <a:chExt cx="0" cy="0"/>
        </a:xfrm>
      </p:grpSpPr>
      <p:sp>
        <p:nvSpPr>
          <p:cNvPr id="167" name="Google Shape;167;g2b303bf5d57_1_1116"/>
          <p:cNvSpPr txBox="1"/>
          <p:nvPr>
            <p:ph idx="1" type="subTitle"/>
          </p:nvPr>
        </p:nvSpPr>
        <p:spPr>
          <a:xfrm>
            <a:off x="1181425" y="2303125"/>
            <a:ext cx="29076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Fira Sans Extra Condensed"/>
              <a:buNone/>
              <a:defRPr sz="2500">
                <a:latin typeface="Fira Sans Extra Condensed"/>
                <a:ea typeface="Fira Sans Extra Condensed"/>
                <a:cs typeface="Fira Sans Extra Condensed"/>
                <a:sym typeface="Fira Sans Extra Condensed"/>
              </a:defRPr>
            </a:lvl1pPr>
            <a:lvl2pPr lvl="1" rtl="0" algn="ctr">
              <a:lnSpc>
                <a:spcPct val="100000"/>
              </a:lnSpc>
              <a:spcBef>
                <a:spcPts val="0"/>
              </a:spcBef>
              <a:spcAft>
                <a:spcPts val="0"/>
              </a:spcAft>
              <a:buSzPts val="2500"/>
              <a:buFont typeface="Fira Sans Extra Condensed"/>
              <a:buNone/>
              <a:defRPr sz="2500">
                <a:latin typeface="Fira Sans Extra Condensed"/>
                <a:ea typeface="Fira Sans Extra Condensed"/>
                <a:cs typeface="Fira Sans Extra Condensed"/>
                <a:sym typeface="Fira Sans Extra Condensed"/>
              </a:defRPr>
            </a:lvl2pPr>
            <a:lvl3pPr lvl="2" rtl="0" algn="ctr">
              <a:lnSpc>
                <a:spcPct val="100000"/>
              </a:lnSpc>
              <a:spcBef>
                <a:spcPts val="0"/>
              </a:spcBef>
              <a:spcAft>
                <a:spcPts val="0"/>
              </a:spcAft>
              <a:buSzPts val="2500"/>
              <a:buFont typeface="Fira Sans Extra Condensed"/>
              <a:buNone/>
              <a:defRPr sz="2500">
                <a:latin typeface="Fira Sans Extra Condensed"/>
                <a:ea typeface="Fira Sans Extra Condensed"/>
                <a:cs typeface="Fira Sans Extra Condensed"/>
                <a:sym typeface="Fira Sans Extra Condensed"/>
              </a:defRPr>
            </a:lvl3pPr>
            <a:lvl4pPr lvl="3" rtl="0" algn="ctr">
              <a:lnSpc>
                <a:spcPct val="100000"/>
              </a:lnSpc>
              <a:spcBef>
                <a:spcPts val="0"/>
              </a:spcBef>
              <a:spcAft>
                <a:spcPts val="0"/>
              </a:spcAft>
              <a:buSzPts val="2500"/>
              <a:buFont typeface="Fira Sans Extra Condensed"/>
              <a:buNone/>
              <a:defRPr sz="2500">
                <a:latin typeface="Fira Sans Extra Condensed"/>
                <a:ea typeface="Fira Sans Extra Condensed"/>
                <a:cs typeface="Fira Sans Extra Condensed"/>
                <a:sym typeface="Fira Sans Extra Condensed"/>
              </a:defRPr>
            </a:lvl4pPr>
            <a:lvl5pPr lvl="4" rtl="0" algn="ctr">
              <a:lnSpc>
                <a:spcPct val="100000"/>
              </a:lnSpc>
              <a:spcBef>
                <a:spcPts val="0"/>
              </a:spcBef>
              <a:spcAft>
                <a:spcPts val="0"/>
              </a:spcAft>
              <a:buSzPts val="2500"/>
              <a:buFont typeface="Fira Sans Extra Condensed"/>
              <a:buNone/>
              <a:defRPr sz="2500">
                <a:latin typeface="Fira Sans Extra Condensed"/>
                <a:ea typeface="Fira Sans Extra Condensed"/>
                <a:cs typeface="Fira Sans Extra Condensed"/>
                <a:sym typeface="Fira Sans Extra Condensed"/>
              </a:defRPr>
            </a:lvl5pPr>
            <a:lvl6pPr lvl="5" rtl="0" algn="ctr">
              <a:lnSpc>
                <a:spcPct val="100000"/>
              </a:lnSpc>
              <a:spcBef>
                <a:spcPts val="0"/>
              </a:spcBef>
              <a:spcAft>
                <a:spcPts val="0"/>
              </a:spcAft>
              <a:buSzPts val="2500"/>
              <a:buFont typeface="Fira Sans Extra Condensed"/>
              <a:buNone/>
              <a:defRPr sz="2500">
                <a:latin typeface="Fira Sans Extra Condensed"/>
                <a:ea typeface="Fira Sans Extra Condensed"/>
                <a:cs typeface="Fira Sans Extra Condensed"/>
                <a:sym typeface="Fira Sans Extra Condensed"/>
              </a:defRPr>
            </a:lvl6pPr>
            <a:lvl7pPr lvl="6" rtl="0" algn="ctr">
              <a:lnSpc>
                <a:spcPct val="100000"/>
              </a:lnSpc>
              <a:spcBef>
                <a:spcPts val="0"/>
              </a:spcBef>
              <a:spcAft>
                <a:spcPts val="0"/>
              </a:spcAft>
              <a:buSzPts val="2500"/>
              <a:buFont typeface="Fira Sans Extra Condensed"/>
              <a:buNone/>
              <a:defRPr sz="2500">
                <a:latin typeface="Fira Sans Extra Condensed"/>
                <a:ea typeface="Fira Sans Extra Condensed"/>
                <a:cs typeface="Fira Sans Extra Condensed"/>
                <a:sym typeface="Fira Sans Extra Condensed"/>
              </a:defRPr>
            </a:lvl7pPr>
            <a:lvl8pPr lvl="7" rtl="0" algn="ctr">
              <a:lnSpc>
                <a:spcPct val="100000"/>
              </a:lnSpc>
              <a:spcBef>
                <a:spcPts val="0"/>
              </a:spcBef>
              <a:spcAft>
                <a:spcPts val="0"/>
              </a:spcAft>
              <a:buSzPts val="2500"/>
              <a:buFont typeface="Fira Sans Extra Condensed"/>
              <a:buNone/>
              <a:defRPr sz="2500">
                <a:latin typeface="Fira Sans Extra Condensed"/>
                <a:ea typeface="Fira Sans Extra Condensed"/>
                <a:cs typeface="Fira Sans Extra Condensed"/>
                <a:sym typeface="Fira Sans Extra Condensed"/>
              </a:defRPr>
            </a:lvl8pPr>
            <a:lvl9pPr lvl="8" rtl="0" algn="ctr">
              <a:lnSpc>
                <a:spcPct val="100000"/>
              </a:lnSpc>
              <a:spcBef>
                <a:spcPts val="0"/>
              </a:spcBef>
              <a:spcAft>
                <a:spcPts val="0"/>
              </a:spcAft>
              <a:buSzPts val="2500"/>
              <a:buFont typeface="Fira Sans Extra Condensed"/>
              <a:buNone/>
              <a:defRPr sz="2500">
                <a:latin typeface="Fira Sans Extra Condensed"/>
                <a:ea typeface="Fira Sans Extra Condensed"/>
                <a:cs typeface="Fira Sans Extra Condensed"/>
                <a:sym typeface="Fira Sans Extra Condensed"/>
              </a:defRPr>
            </a:lvl9pPr>
          </a:lstStyle>
          <a:p/>
        </p:txBody>
      </p:sp>
      <p:sp>
        <p:nvSpPr>
          <p:cNvPr id="168" name="Google Shape;168;g2b303bf5d57_1_1116"/>
          <p:cNvSpPr txBox="1"/>
          <p:nvPr>
            <p:ph idx="2" type="subTitle"/>
          </p:nvPr>
        </p:nvSpPr>
        <p:spPr>
          <a:xfrm>
            <a:off x="4836300" y="2303125"/>
            <a:ext cx="29076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Fira Sans Extra Condensed"/>
              <a:buNone/>
              <a:defRPr sz="2500">
                <a:latin typeface="Fira Sans Extra Condensed"/>
                <a:ea typeface="Fira Sans Extra Condensed"/>
                <a:cs typeface="Fira Sans Extra Condensed"/>
                <a:sym typeface="Fira Sans Extra Condensed"/>
              </a:defRPr>
            </a:lvl1pPr>
            <a:lvl2pPr lvl="1" rtl="0" algn="ctr">
              <a:lnSpc>
                <a:spcPct val="100000"/>
              </a:lnSpc>
              <a:spcBef>
                <a:spcPts val="0"/>
              </a:spcBef>
              <a:spcAft>
                <a:spcPts val="0"/>
              </a:spcAft>
              <a:buSzPts val="2500"/>
              <a:buFont typeface="Fira Sans Extra Condensed"/>
              <a:buNone/>
              <a:defRPr sz="2500">
                <a:latin typeface="Fira Sans Extra Condensed"/>
                <a:ea typeface="Fira Sans Extra Condensed"/>
                <a:cs typeface="Fira Sans Extra Condensed"/>
                <a:sym typeface="Fira Sans Extra Condensed"/>
              </a:defRPr>
            </a:lvl2pPr>
            <a:lvl3pPr lvl="2" rtl="0" algn="ctr">
              <a:lnSpc>
                <a:spcPct val="100000"/>
              </a:lnSpc>
              <a:spcBef>
                <a:spcPts val="0"/>
              </a:spcBef>
              <a:spcAft>
                <a:spcPts val="0"/>
              </a:spcAft>
              <a:buSzPts val="2500"/>
              <a:buFont typeface="Fira Sans Extra Condensed"/>
              <a:buNone/>
              <a:defRPr sz="2500">
                <a:latin typeface="Fira Sans Extra Condensed"/>
                <a:ea typeface="Fira Sans Extra Condensed"/>
                <a:cs typeface="Fira Sans Extra Condensed"/>
                <a:sym typeface="Fira Sans Extra Condensed"/>
              </a:defRPr>
            </a:lvl3pPr>
            <a:lvl4pPr lvl="3" rtl="0" algn="ctr">
              <a:lnSpc>
                <a:spcPct val="100000"/>
              </a:lnSpc>
              <a:spcBef>
                <a:spcPts val="0"/>
              </a:spcBef>
              <a:spcAft>
                <a:spcPts val="0"/>
              </a:spcAft>
              <a:buSzPts val="2500"/>
              <a:buFont typeface="Fira Sans Extra Condensed"/>
              <a:buNone/>
              <a:defRPr sz="2500">
                <a:latin typeface="Fira Sans Extra Condensed"/>
                <a:ea typeface="Fira Sans Extra Condensed"/>
                <a:cs typeface="Fira Sans Extra Condensed"/>
                <a:sym typeface="Fira Sans Extra Condensed"/>
              </a:defRPr>
            </a:lvl4pPr>
            <a:lvl5pPr lvl="4" rtl="0" algn="ctr">
              <a:lnSpc>
                <a:spcPct val="100000"/>
              </a:lnSpc>
              <a:spcBef>
                <a:spcPts val="0"/>
              </a:spcBef>
              <a:spcAft>
                <a:spcPts val="0"/>
              </a:spcAft>
              <a:buSzPts val="2500"/>
              <a:buFont typeface="Fira Sans Extra Condensed"/>
              <a:buNone/>
              <a:defRPr sz="2500">
                <a:latin typeface="Fira Sans Extra Condensed"/>
                <a:ea typeface="Fira Sans Extra Condensed"/>
                <a:cs typeface="Fira Sans Extra Condensed"/>
                <a:sym typeface="Fira Sans Extra Condensed"/>
              </a:defRPr>
            </a:lvl5pPr>
            <a:lvl6pPr lvl="5" rtl="0" algn="ctr">
              <a:lnSpc>
                <a:spcPct val="100000"/>
              </a:lnSpc>
              <a:spcBef>
                <a:spcPts val="0"/>
              </a:spcBef>
              <a:spcAft>
                <a:spcPts val="0"/>
              </a:spcAft>
              <a:buSzPts val="2500"/>
              <a:buFont typeface="Fira Sans Extra Condensed"/>
              <a:buNone/>
              <a:defRPr sz="2500">
                <a:latin typeface="Fira Sans Extra Condensed"/>
                <a:ea typeface="Fira Sans Extra Condensed"/>
                <a:cs typeface="Fira Sans Extra Condensed"/>
                <a:sym typeface="Fira Sans Extra Condensed"/>
              </a:defRPr>
            </a:lvl6pPr>
            <a:lvl7pPr lvl="6" rtl="0" algn="ctr">
              <a:lnSpc>
                <a:spcPct val="100000"/>
              </a:lnSpc>
              <a:spcBef>
                <a:spcPts val="0"/>
              </a:spcBef>
              <a:spcAft>
                <a:spcPts val="0"/>
              </a:spcAft>
              <a:buSzPts val="2500"/>
              <a:buFont typeface="Fira Sans Extra Condensed"/>
              <a:buNone/>
              <a:defRPr sz="2500">
                <a:latin typeface="Fira Sans Extra Condensed"/>
                <a:ea typeface="Fira Sans Extra Condensed"/>
                <a:cs typeface="Fira Sans Extra Condensed"/>
                <a:sym typeface="Fira Sans Extra Condensed"/>
              </a:defRPr>
            </a:lvl7pPr>
            <a:lvl8pPr lvl="7" rtl="0" algn="ctr">
              <a:lnSpc>
                <a:spcPct val="100000"/>
              </a:lnSpc>
              <a:spcBef>
                <a:spcPts val="0"/>
              </a:spcBef>
              <a:spcAft>
                <a:spcPts val="0"/>
              </a:spcAft>
              <a:buSzPts val="2500"/>
              <a:buFont typeface="Fira Sans Extra Condensed"/>
              <a:buNone/>
              <a:defRPr sz="2500">
                <a:latin typeface="Fira Sans Extra Condensed"/>
                <a:ea typeface="Fira Sans Extra Condensed"/>
                <a:cs typeface="Fira Sans Extra Condensed"/>
                <a:sym typeface="Fira Sans Extra Condensed"/>
              </a:defRPr>
            </a:lvl8pPr>
            <a:lvl9pPr lvl="8" rtl="0" algn="ctr">
              <a:lnSpc>
                <a:spcPct val="100000"/>
              </a:lnSpc>
              <a:spcBef>
                <a:spcPts val="0"/>
              </a:spcBef>
              <a:spcAft>
                <a:spcPts val="0"/>
              </a:spcAft>
              <a:buSzPts val="2500"/>
              <a:buFont typeface="Fira Sans Extra Condensed"/>
              <a:buNone/>
              <a:defRPr sz="2500">
                <a:latin typeface="Fira Sans Extra Condensed"/>
                <a:ea typeface="Fira Sans Extra Condensed"/>
                <a:cs typeface="Fira Sans Extra Condensed"/>
                <a:sym typeface="Fira Sans Extra Condensed"/>
              </a:defRPr>
            </a:lvl9pPr>
          </a:lstStyle>
          <a:p/>
        </p:txBody>
      </p:sp>
      <p:sp>
        <p:nvSpPr>
          <p:cNvPr id="169" name="Google Shape;169;g2b303bf5d57_1_1116"/>
          <p:cNvSpPr txBox="1"/>
          <p:nvPr>
            <p:ph idx="3" type="subTitle"/>
          </p:nvPr>
        </p:nvSpPr>
        <p:spPr>
          <a:xfrm>
            <a:off x="1181425" y="2917150"/>
            <a:ext cx="29076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0" name="Google Shape;170;g2b303bf5d57_1_1116"/>
          <p:cNvSpPr txBox="1"/>
          <p:nvPr>
            <p:ph idx="4" type="subTitle"/>
          </p:nvPr>
        </p:nvSpPr>
        <p:spPr>
          <a:xfrm>
            <a:off x="4836300" y="2917150"/>
            <a:ext cx="29076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1" name="Google Shape;171;g2b303bf5d57_1_1116"/>
          <p:cNvSpPr txBox="1"/>
          <p:nvPr>
            <p:ph type="title"/>
          </p:nvPr>
        </p:nvSpPr>
        <p:spPr>
          <a:xfrm>
            <a:off x="457200" y="411475"/>
            <a:ext cx="82296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72" name="Shape 172"/>
        <p:cNvGrpSpPr/>
        <p:nvPr/>
      </p:nvGrpSpPr>
      <p:grpSpPr>
        <a:xfrm>
          <a:off x="0" y="0"/>
          <a:ext cx="0" cy="0"/>
          <a:chOff x="0" y="0"/>
          <a:chExt cx="0" cy="0"/>
        </a:xfrm>
      </p:grpSpPr>
      <p:sp>
        <p:nvSpPr>
          <p:cNvPr id="173" name="Google Shape;173;g2b303bf5d57_1_1122"/>
          <p:cNvSpPr txBox="1"/>
          <p:nvPr>
            <p:ph type="title"/>
          </p:nvPr>
        </p:nvSpPr>
        <p:spPr>
          <a:xfrm>
            <a:off x="720000" y="2423313"/>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4" name="Google Shape;174;g2b303bf5d57_1_1122"/>
          <p:cNvSpPr txBox="1"/>
          <p:nvPr>
            <p:ph idx="1" type="subTitle"/>
          </p:nvPr>
        </p:nvSpPr>
        <p:spPr>
          <a:xfrm>
            <a:off x="720000" y="3009838"/>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5" name="Google Shape;175;g2b303bf5d57_1_1122"/>
          <p:cNvSpPr txBox="1"/>
          <p:nvPr>
            <p:ph idx="2" type="title"/>
          </p:nvPr>
        </p:nvSpPr>
        <p:spPr>
          <a:xfrm>
            <a:off x="3403800" y="2423313"/>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6" name="Google Shape;176;g2b303bf5d57_1_1122"/>
          <p:cNvSpPr txBox="1"/>
          <p:nvPr>
            <p:ph idx="3" type="subTitle"/>
          </p:nvPr>
        </p:nvSpPr>
        <p:spPr>
          <a:xfrm>
            <a:off x="3403800" y="3009838"/>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7" name="Google Shape;177;g2b303bf5d57_1_1122"/>
          <p:cNvSpPr txBox="1"/>
          <p:nvPr>
            <p:ph idx="4" type="title"/>
          </p:nvPr>
        </p:nvSpPr>
        <p:spPr>
          <a:xfrm>
            <a:off x="6087600" y="2423313"/>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8" name="Google Shape;178;g2b303bf5d57_1_1122"/>
          <p:cNvSpPr txBox="1"/>
          <p:nvPr>
            <p:ph idx="5" type="subTitle"/>
          </p:nvPr>
        </p:nvSpPr>
        <p:spPr>
          <a:xfrm>
            <a:off x="6087600" y="3009838"/>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9" name="Google Shape;179;g2b303bf5d57_1_1122"/>
          <p:cNvSpPr txBox="1"/>
          <p:nvPr>
            <p:ph idx="6" type="title"/>
          </p:nvPr>
        </p:nvSpPr>
        <p:spPr>
          <a:xfrm>
            <a:off x="457200" y="411475"/>
            <a:ext cx="82296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2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5" name="Google Shape;25;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80" name="Shape 180"/>
        <p:cNvGrpSpPr/>
        <p:nvPr/>
      </p:nvGrpSpPr>
      <p:grpSpPr>
        <a:xfrm>
          <a:off x="0" y="0"/>
          <a:ext cx="0" cy="0"/>
          <a:chOff x="0" y="0"/>
          <a:chExt cx="0" cy="0"/>
        </a:xfrm>
      </p:grpSpPr>
      <p:sp>
        <p:nvSpPr>
          <p:cNvPr id="181" name="Google Shape;181;g2b303bf5d57_1_1130"/>
          <p:cNvSpPr txBox="1"/>
          <p:nvPr>
            <p:ph type="title"/>
          </p:nvPr>
        </p:nvSpPr>
        <p:spPr>
          <a:xfrm>
            <a:off x="720000" y="2423313"/>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2" name="Google Shape;182;g2b303bf5d57_1_1130"/>
          <p:cNvSpPr txBox="1"/>
          <p:nvPr>
            <p:ph idx="1" type="subTitle"/>
          </p:nvPr>
        </p:nvSpPr>
        <p:spPr>
          <a:xfrm>
            <a:off x="720000" y="3009838"/>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3" name="Google Shape;183;g2b303bf5d57_1_1130"/>
          <p:cNvSpPr txBox="1"/>
          <p:nvPr>
            <p:ph idx="2" type="title"/>
          </p:nvPr>
        </p:nvSpPr>
        <p:spPr>
          <a:xfrm>
            <a:off x="3403800" y="2423313"/>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4" name="Google Shape;184;g2b303bf5d57_1_1130"/>
          <p:cNvSpPr txBox="1"/>
          <p:nvPr>
            <p:ph idx="3" type="subTitle"/>
          </p:nvPr>
        </p:nvSpPr>
        <p:spPr>
          <a:xfrm>
            <a:off x="3403800" y="3009838"/>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5" name="Google Shape;185;g2b303bf5d57_1_1130"/>
          <p:cNvSpPr txBox="1"/>
          <p:nvPr>
            <p:ph idx="4" type="title"/>
          </p:nvPr>
        </p:nvSpPr>
        <p:spPr>
          <a:xfrm>
            <a:off x="6087600" y="2423313"/>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6" name="Google Shape;186;g2b303bf5d57_1_1130"/>
          <p:cNvSpPr txBox="1"/>
          <p:nvPr>
            <p:ph idx="5" type="subTitle"/>
          </p:nvPr>
        </p:nvSpPr>
        <p:spPr>
          <a:xfrm>
            <a:off x="6087600" y="3009838"/>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7" name="Google Shape;187;g2b303bf5d57_1_1130"/>
          <p:cNvSpPr txBox="1"/>
          <p:nvPr>
            <p:ph idx="6" type="title"/>
          </p:nvPr>
        </p:nvSpPr>
        <p:spPr>
          <a:xfrm>
            <a:off x="457200" y="411475"/>
            <a:ext cx="82296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88" name="Shape 188"/>
        <p:cNvGrpSpPr/>
        <p:nvPr/>
      </p:nvGrpSpPr>
      <p:grpSpPr>
        <a:xfrm>
          <a:off x="0" y="0"/>
          <a:ext cx="0" cy="0"/>
          <a:chOff x="0" y="0"/>
          <a:chExt cx="0" cy="0"/>
        </a:xfrm>
      </p:grpSpPr>
      <p:sp>
        <p:nvSpPr>
          <p:cNvPr id="189" name="Google Shape;189;g2b303bf5d57_1_1138"/>
          <p:cNvSpPr txBox="1"/>
          <p:nvPr>
            <p:ph type="title"/>
          </p:nvPr>
        </p:nvSpPr>
        <p:spPr>
          <a:xfrm>
            <a:off x="1195863" y="1682850"/>
            <a:ext cx="28671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0" name="Google Shape;190;g2b303bf5d57_1_1138"/>
          <p:cNvSpPr txBox="1"/>
          <p:nvPr>
            <p:ph idx="1" type="subTitle"/>
          </p:nvPr>
        </p:nvSpPr>
        <p:spPr>
          <a:xfrm>
            <a:off x="1195863" y="2269375"/>
            <a:ext cx="2867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1" name="Google Shape;191;g2b303bf5d57_1_1138"/>
          <p:cNvSpPr txBox="1"/>
          <p:nvPr>
            <p:ph idx="2" type="title"/>
          </p:nvPr>
        </p:nvSpPr>
        <p:spPr>
          <a:xfrm>
            <a:off x="5081043" y="1682850"/>
            <a:ext cx="28671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2" name="Google Shape;192;g2b303bf5d57_1_1138"/>
          <p:cNvSpPr txBox="1"/>
          <p:nvPr>
            <p:ph idx="3" type="subTitle"/>
          </p:nvPr>
        </p:nvSpPr>
        <p:spPr>
          <a:xfrm>
            <a:off x="5081043" y="2269375"/>
            <a:ext cx="2867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3" name="Google Shape;193;g2b303bf5d57_1_1138"/>
          <p:cNvSpPr txBox="1"/>
          <p:nvPr>
            <p:ph idx="4" type="title"/>
          </p:nvPr>
        </p:nvSpPr>
        <p:spPr>
          <a:xfrm>
            <a:off x="1195863" y="3116250"/>
            <a:ext cx="28671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4" name="Google Shape;194;g2b303bf5d57_1_1138"/>
          <p:cNvSpPr txBox="1"/>
          <p:nvPr>
            <p:ph idx="5" type="subTitle"/>
          </p:nvPr>
        </p:nvSpPr>
        <p:spPr>
          <a:xfrm>
            <a:off x="1195863" y="3702775"/>
            <a:ext cx="2867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5" name="Google Shape;195;g2b303bf5d57_1_1138"/>
          <p:cNvSpPr txBox="1"/>
          <p:nvPr>
            <p:ph idx="6" type="title"/>
          </p:nvPr>
        </p:nvSpPr>
        <p:spPr>
          <a:xfrm>
            <a:off x="5081043" y="3116250"/>
            <a:ext cx="28671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6" name="Google Shape;196;g2b303bf5d57_1_1138"/>
          <p:cNvSpPr txBox="1"/>
          <p:nvPr>
            <p:ph idx="7" type="subTitle"/>
          </p:nvPr>
        </p:nvSpPr>
        <p:spPr>
          <a:xfrm>
            <a:off x="5081043" y="3702775"/>
            <a:ext cx="2867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7" name="Google Shape;197;g2b303bf5d57_1_1138"/>
          <p:cNvSpPr txBox="1"/>
          <p:nvPr>
            <p:ph idx="8" type="title"/>
          </p:nvPr>
        </p:nvSpPr>
        <p:spPr>
          <a:xfrm>
            <a:off x="457200" y="411475"/>
            <a:ext cx="82296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98" name="Shape 198"/>
        <p:cNvGrpSpPr/>
        <p:nvPr/>
      </p:nvGrpSpPr>
      <p:grpSpPr>
        <a:xfrm>
          <a:off x="0" y="0"/>
          <a:ext cx="0" cy="0"/>
          <a:chOff x="0" y="0"/>
          <a:chExt cx="0" cy="0"/>
        </a:xfrm>
      </p:grpSpPr>
      <p:sp>
        <p:nvSpPr>
          <p:cNvPr id="199" name="Google Shape;199;g2b303bf5d57_1_1148"/>
          <p:cNvSpPr txBox="1"/>
          <p:nvPr>
            <p:ph type="title"/>
          </p:nvPr>
        </p:nvSpPr>
        <p:spPr>
          <a:xfrm>
            <a:off x="720000" y="1682850"/>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0" name="Google Shape;200;g2b303bf5d57_1_1148"/>
          <p:cNvSpPr txBox="1"/>
          <p:nvPr>
            <p:ph idx="1" type="subTitle"/>
          </p:nvPr>
        </p:nvSpPr>
        <p:spPr>
          <a:xfrm>
            <a:off x="720000" y="2269375"/>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1" name="Google Shape;201;g2b303bf5d57_1_1148"/>
          <p:cNvSpPr txBox="1"/>
          <p:nvPr>
            <p:ph idx="2" type="title"/>
          </p:nvPr>
        </p:nvSpPr>
        <p:spPr>
          <a:xfrm>
            <a:off x="3419269" y="1682850"/>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2" name="Google Shape;202;g2b303bf5d57_1_1148"/>
          <p:cNvSpPr txBox="1"/>
          <p:nvPr>
            <p:ph idx="3" type="subTitle"/>
          </p:nvPr>
        </p:nvSpPr>
        <p:spPr>
          <a:xfrm>
            <a:off x="3419269" y="2269375"/>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3" name="Google Shape;203;g2b303bf5d57_1_1148"/>
          <p:cNvSpPr txBox="1"/>
          <p:nvPr>
            <p:ph idx="4" type="title"/>
          </p:nvPr>
        </p:nvSpPr>
        <p:spPr>
          <a:xfrm>
            <a:off x="720000" y="3116250"/>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4" name="Google Shape;204;g2b303bf5d57_1_1148"/>
          <p:cNvSpPr txBox="1"/>
          <p:nvPr>
            <p:ph idx="5" type="subTitle"/>
          </p:nvPr>
        </p:nvSpPr>
        <p:spPr>
          <a:xfrm>
            <a:off x="720000" y="3702775"/>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5" name="Google Shape;205;g2b303bf5d57_1_1148"/>
          <p:cNvSpPr txBox="1"/>
          <p:nvPr>
            <p:ph idx="6" type="title"/>
          </p:nvPr>
        </p:nvSpPr>
        <p:spPr>
          <a:xfrm>
            <a:off x="3419269" y="3116250"/>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6" name="Google Shape;206;g2b303bf5d57_1_1148"/>
          <p:cNvSpPr txBox="1"/>
          <p:nvPr>
            <p:ph idx="7" type="subTitle"/>
          </p:nvPr>
        </p:nvSpPr>
        <p:spPr>
          <a:xfrm>
            <a:off x="3419269" y="3702775"/>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7" name="Google Shape;207;g2b303bf5d57_1_1148"/>
          <p:cNvSpPr txBox="1"/>
          <p:nvPr>
            <p:ph idx="8" type="title"/>
          </p:nvPr>
        </p:nvSpPr>
        <p:spPr>
          <a:xfrm>
            <a:off x="6118545" y="1682850"/>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8" name="Google Shape;208;g2b303bf5d57_1_1148"/>
          <p:cNvSpPr txBox="1"/>
          <p:nvPr>
            <p:ph idx="9" type="subTitle"/>
          </p:nvPr>
        </p:nvSpPr>
        <p:spPr>
          <a:xfrm>
            <a:off x="6118545" y="2269375"/>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9" name="Google Shape;209;g2b303bf5d57_1_1148"/>
          <p:cNvSpPr txBox="1"/>
          <p:nvPr>
            <p:ph idx="13" type="title"/>
          </p:nvPr>
        </p:nvSpPr>
        <p:spPr>
          <a:xfrm>
            <a:off x="6118545" y="3116250"/>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0" name="Google Shape;210;g2b303bf5d57_1_1148"/>
          <p:cNvSpPr txBox="1"/>
          <p:nvPr>
            <p:ph idx="14" type="subTitle"/>
          </p:nvPr>
        </p:nvSpPr>
        <p:spPr>
          <a:xfrm>
            <a:off x="6118545" y="3702775"/>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1" name="Google Shape;211;g2b303bf5d57_1_1148"/>
          <p:cNvSpPr txBox="1"/>
          <p:nvPr>
            <p:ph idx="15" type="title"/>
          </p:nvPr>
        </p:nvSpPr>
        <p:spPr>
          <a:xfrm>
            <a:off x="457200" y="411475"/>
            <a:ext cx="82296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12" name="Shape 212"/>
        <p:cNvGrpSpPr/>
        <p:nvPr/>
      </p:nvGrpSpPr>
      <p:grpSpPr>
        <a:xfrm>
          <a:off x="0" y="0"/>
          <a:ext cx="0" cy="0"/>
          <a:chOff x="0" y="0"/>
          <a:chExt cx="0" cy="0"/>
        </a:xfrm>
      </p:grpSpPr>
      <p:sp>
        <p:nvSpPr>
          <p:cNvPr id="213" name="Google Shape;213;g2b303bf5d57_1_1162"/>
          <p:cNvSpPr txBox="1"/>
          <p:nvPr>
            <p:ph hasCustomPrompt="1" type="title"/>
          </p:nvPr>
        </p:nvSpPr>
        <p:spPr>
          <a:xfrm>
            <a:off x="1284000" y="540000"/>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14" name="Google Shape;214;g2b303bf5d57_1_1162"/>
          <p:cNvSpPr txBox="1"/>
          <p:nvPr>
            <p:ph idx="1" type="subTitle"/>
          </p:nvPr>
        </p:nvSpPr>
        <p:spPr>
          <a:xfrm>
            <a:off x="1284000" y="1246025"/>
            <a:ext cx="65760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5" name="Google Shape;215;g2b303bf5d57_1_1162"/>
          <p:cNvSpPr txBox="1"/>
          <p:nvPr>
            <p:ph hasCustomPrompt="1" idx="2" type="title"/>
          </p:nvPr>
        </p:nvSpPr>
        <p:spPr>
          <a:xfrm>
            <a:off x="1284000" y="1996138"/>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16" name="Google Shape;216;g2b303bf5d57_1_1162"/>
          <p:cNvSpPr txBox="1"/>
          <p:nvPr>
            <p:ph idx="3" type="subTitle"/>
          </p:nvPr>
        </p:nvSpPr>
        <p:spPr>
          <a:xfrm>
            <a:off x="1284000" y="2702163"/>
            <a:ext cx="65760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7" name="Google Shape;217;g2b303bf5d57_1_1162"/>
          <p:cNvSpPr txBox="1"/>
          <p:nvPr>
            <p:ph hasCustomPrompt="1" idx="4" type="title"/>
          </p:nvPr>
        </p:nvSpPr>
        <p:spPr>
          <a:xfrm>
            <a:off x="1284000" y="3452288"/>
            <a:ext cx="657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18" name="Google Shape;218;g2b303bf5d57_1_1162"/>
          <p:cNvSpPr txBox="1"/>
          <p:nvPr>
            <p:ph idx="5" type="subTitle"/>
          </p:nvPr>
        </p:nvSpPr>
        <p:spPr>
          <a:xfrm>
            <a:off x="1284000" y="4158313"/>
            <a:ext cx="65760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19" name="Shape 219"/>
        <p:cNvGrpSpPr/>
        <p:nvPr/>
      </p:nvGrpSpPr>
      <p:grpSpPr>
        <a:xfrm>
          <a:off x="0" y="0"/>
          <a:ext cx="0" cy="0"/>
          <a:chOff x="0" y="0"/>
          <a:chExt cx="0" cy="0"/>
        </a:xfrm>
      </p:grpSpPr>
      <p:sp>
        <p:nvSpPr>
          <p:cNvPr id="220" name="Google Shape;220;g2b303bf5d57_1_1169"/>
          <p:cNvSpPr txBox="1"/>
          <p:nvPr>
            <p:ph type="ctrTitle"/>
          </p:nvPr>
        </p:nvSpPr>
        <p:spPr>
          <a:xfrm>
            <a:off x="2429950" y="669825"/>
            <a:ext cx="4284000" cy="99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21" name="Google Shape;221;g2b303bf5d57_1_1169"/>
          <p:cNvSpPr txBox="1"/>
          <p:nvPr>
            <p:ph idx="1" type="subTitle"/>
          </p:nvPr>
        </p:nvSpPr>
        <p:spPr>
          <a:xfrm>
            <a:off x="2425075" y="1704550"/>
            <a:ext cx="4293900" cy="182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22" name="Shape 22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2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 name="Google Shape;29;p2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 name="Google Shape;30;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3" name="Google Shape;33;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2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6" name="Google Shape;36;p2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7" name="Google Shape;37;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8" name="Shape 38"/>
        <p:cNvGrpSpPr/>
        <p:nvPr/>
      </p:nvGrpSpPr>
      <p:grpSpPr>
        <a:xfrm>
          <a:off x="0" y="0"/>
          <a:ext cx="0" cy="0"/>
          <a:chOff x="0" y="0"/>
          <a:chExt cx="0" cy="0"/>
        </a:xfrm>
      </p:grpSpPr>
      <p:sp>
        <p:nvSpPr>
          <p:cNvPr id="39" name="Google Shape;39;p2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0" name="Google Shape;40;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30"/>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3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4" name="Google Shape;44;p3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5" name="Google Shape;45;p3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dk1"/>
              </a:buClr>
              <a:buSzPts val="1800"/>
              <a:buChar char="●"/>
              <a:defRPr>
                <a:solidFill>
                  <a:schemeClr val="dk1"/>
                </a:solidFill>
              </a:defRPr>
            </a:lvl1pPr>
            <a:lvl2pPr indent="-317500" lvl="1" marL="914400" algn="l">
              <a:lnSpc>
                <a:spcPct val="115000"/>
              </a:lnSpc>
              <a:spcBef>
                <a:spcPts val="1600"/>
              </a:spcBef>
              <a:spcAft>
                <a:spcPts val="0"/>
              </a:spcAft>
              <a:buClr>
                <a:schemeClr val="dk1"/>
              </a:buClr>
              <a:buSzPts val="1400"/>
              <a:buChar char="○"/>
              <a:defRPr>
                <a:solidFill>
                  <a:schemeClr val="dk1"/>
                </a:solidFill>
              </a:defRPr>
            </a:lvl2pPr>
            <a:lvl3pPr indent="-317500" lvl="2" marL="1371600" algn="l">
              <a:lnSpc>
                <a:spcPct val="115000"/>
              </a:lnSpc>
              <a:spcBef>
                <a:spcPts val="1600"/>
              </a:spcBef>
              <a:spcAft>
                <a:spcPts val="0"/>
              </a:spcAft>
              <a:buClr>
                <a:schemeClr val="dk1"/>
              </a:buClr>
              <a:buSzPts val="1400"/>
              <a:buChar char="■"/>
              <a:defRPr>
                <a:solidFill>
                  <a:schemeClr val="dk1"/>
                </a:solidFill>
              </a:defRPr>
            </a:lvl3pPr>
            <a:lvl4pPr indent="-317500" lvl="3" marL="1828800" algn="l">
              <a:lnSpc>
                <a:spcPct val="115000"/>
              </a:lnSpc>
              <a:spcBef>
                <a:spcPts val="1600"/>
              </a:spcBef>
              <a:spcAft>
                <a:spcPts val="0"/>
              </a:spcAft>
              <a:buClr>
                <a:schemeClr val="dk1"/>
              </a:buClr>
              <a:buSzPts val="1400"/>
              <a:buChar char="●"/>
              <a:defRPr>
                <a:solidFill>
                  <a:schemeClr val="dk1"/>
                </a:solidFill>
              </a:defRPr>
            </a:lvl4pPr>
            <a:lvl5pPr indent="-317500" lvl="4" marL="2286000" algn="l">
              <a:lnSpc>
                <a:spcPct val="115000"/>
              </a:lnSpc>
              <a:spcBef>
                <a:spcPts val="1600"/>
              </a:spcBef>
              <a:spcAft>
                <a:spcPts val="0"/>
              </a:spcAft>
              <a:buClr>
                <a:schemeClr val="dk1"/>
              </a:buClr>
              <a:buSzPts val="1400"/>
              <a:buChar char="○"/>
              <a:defRPr>
                <a:solidFill>
                  <a:schemeClr val="dk1"/>
                </a:solidFill>
              </a:defRPr>
            </a:lvl5pPr>
            <a:lvl6pPr indent="-317500" lvl="5" marL="2743200" algn="l">
              <a:lnSpc>
                <a:spcPct val="115000"/>
              </a:lnSpc>
              <a:spcBef>
                <a:spcPts val="1600"/>
              </a:spcBef>
              <a:spcAft>
                <a:spcPts val="0"/>
              </a:spcAft>
              <a:buClr>
                <a:schemeClr val="dk1"/>
              </a:buClr>
              <a:buSzPts val="1400"/>
              <a:buChar char="■"/>
              <a:defRPr>
                <a:solidFill>
                  <a:schemeClr val="dk1"/>
                </a:solidFill>
              </a:defRPr>
            </a:lvl6pPr>
            <a:lvl7pPr indent="-317500" lvl="6" marL="3200400" algn="l">
              <a:lnSpc>
                <a:spcPct val="115000"/>
              </a:lnSpc>
              <a:spcBef>
                <a:spcPts val="1600"/>
              </a:spcBef>
              <a:spcAft>
                <a:spcPts val="0"/>
              </a:spcAft>
              <a:buClr>
                <a:schemeClr val="dk1"/>
              </a:buClr>
              <a:buSzPts val="1400"/>
              <a:buChar char="●"/>
              <a:defRPr>
                <a:solidFill>
                  <a:schemeClr val="dk1"/>
                </a:solidFill>
              </a:defRPr>
            </a:lvl7pPr>
            <a:lvl8pPr indent="-317500" lvl="7" marL="3657600" algn="l">
              <a:lnSpc>
                <a:spcPct val="115000"/>
              </a:lnSpc>
              <a:spcBef>
                <a:spcPts val="1600"/>
              </a:spcBef>
              <a:spcAft>
                <a:spcPts val="0"/>
              </a:spcAft>
              <a:buClr>
                <a:schemeClr val="dk1"/>
              </a:buClr>
              <a:buSzPts val="1400"/>
              <a:buChar char="○"/>
              <a:defRPr>
                <a:solidFill>
                  <a:schemeClr val="dk1"/>
                </a:solidFill>
              </a:defRPr>
            </a:lvl8pPr>
            <a:lvl9pPr indent="-317500" lvl="8" marL="4114800" algn="l">
              <a:lnSpc>
                <a:spcPct val="115000"/>
              </a:lnSpc>
              <a:spcBef>
                <a:spcPts val="1600"/>
              </a:spcBef>
              <a:spcAft>
                <a:spcPts val="1600"/>
              </a:spcAft>
              <a:buClr>
                <a:schemeClr val="dk1"/>
              </a:buClr>
              <a:buSzPts val="1400"/>
              <a:buChar char="■"/>
              <a:defRPr>
                <a:solidFill>
                  <a:schemeClr val="dk1"/>
                </a:solidFill>
              </a:defRPr>
            </a:lvl9pPr>
          </a:lstStyle>
          <a:p/>
        </p:txBody>
      </p:sp>
      <p:sp>
        <p:nvSpPr>
          <p:cNvPr id="46" name="Google Shape;46;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43.xml"/><Relationship Id="rId11" Type="http://schemas.openxmlformats.org/officeDocument/2006/relationships/slideLayout" Target="../slideLayouts/slideLayout34.xml"/><Relationship Id="rId22" Type="http://schemas.openxmlformats.org/officeDocument/2006/relationships/slideLayout" Target="../slideLayouts/slideLayout45.xml"/><Relationship Id="rId10" Type="http://schemas.openxmlformats.org/officeDocument/2006/relationships/slideLayout" Target="../slideLayouts/slideLayout33.xml"/><Relationship Id="rId21" Type="http://schemas.openxmlformats.org/officeDocument/2006/relationships/slideLayout" Target="../slideLayouts/slideLayout44.xml"/><Relationship Id="rId13" Type="http://schemas.openxmlformats.org/officeDocument/2006/relationships/slideLayout" Target="../slideLayouts/slideLayout36.xml"/><Relationship Id="rId12" Type="http://schemas.openxmlformats.org/officeDocument/2006/relationships/slideLayout" Target="../slideLayouts/slideLayout35.xml"/><Relationship Id="rId23" Type="http://schemas.openxmlformats.org/officeDocument/2006/relationships/theme" Target="../theme/theme3.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5" Type="http://schemas.openxmlformats.org/officeDocument/2006/relationships/slideLayout" Target="../slideLayouts/slideLayout38.xml"/><Relationship Id="rId14" Type="http://schemas.openxmlformats.org/officeDocument/2006/relationships/slideLayout" Target="../slideLayouts/slideLayout37.xml"/><Relationship Id="rId17" Type="http://schemas.openxmlformats.org/officeDocument/2006/relationships/slideLayout" Target="../slideLayouts/slideLayout40.xml"/><Relationship Id="rId16" Type="http://schemas.openxmlformats.org/officeDocument/2006/relationships/slideLayout" Target="../slideLayouts/slideLayout39.xml"/><Relationship Id="rId5" Type="http://schemas.openxmlformats.org/officeDocument/2006/relationships/slideLayout" Target="../slideLayouts/slideLayout28.xml"/><Relationship Id="rId19" Type="http://schemas.openxmlformats.org/officeDocument/2006/relationships/slideLayout" Target="../slideLayouts/slideLayout42.xml"/><Relationship Id="rId6" Type="http://schemas.openxmlformats.org/officeDocument/2006/relationships/slideLayout" Target="../slideLayouts/slideLayout29.xml"/><Relationship Id="rId18" Type="http://schemas.openxmlformats.org/officeDocument/2006/relationships/slideLayout" Target="../slideLayouts/slideLayout41.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dk1"/>
        </a:solidFill>
      </p:bgPr>
    </p:bg>
    <p:spTree>
      <p:nvGrpSpPr>
        <p:cNvPr id="5" name="Shape 5"/>
        <p:cNvGrpSpPr/>
        <p:nvPr/>
      </p:nvGrpSpPr>
      <p:grpSpPr>
        <a:xfrm>
          <a:off x="0" y="0"/>
          <a:ext cx="0" cy="0"/>
          <a:chOff x="0" y="0"/>
          <a:chExt cx="0" cy="0"/>
        </a:xfrm>
      </p:grpSpPr>
      <p:sp>
        <p:nvSpPr>
          <p:cNvPr id="6" name="Google Shape;6;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Arial"/>
              <a:buChar char="●"/>
              <a:defRPr b="0" i="0" sz="1800" u="none" cap="none" strike="noStrike">
                <a:solidFill>
                  <a:schemeClr val="lt2"/>
                </a:solidFill>
                <a:latin typeface="Arial"/>
                <a:ea typeface="Arial"/>
                <a:cs typeface="Arial"/>
                <a:sym typeface="Arial"/>
              </a:defRPr>
            </a:lvl1pPr>
            <a:lvl2pPr indent="-317500" lvl="1" marL="914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17500" lvl="2" marL="1371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l">
              <a:lnSpc>
                <a:spcPct val="115000"/>
              </a:lnSpc>
              <a:spcBef>
                <a:spcPts val="160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8" name="Google Shape;8;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6" name="Shape 56"/>
        <p:cNvGrpSpPr/>
        <p:nvPr/>
      </p:nvGrpSpPr>
      <p:grpSpPr>
        <a:xfrm>
          <a:off x="0" y="0"/>
          <a:ext cx="0" cy="0"/>
          <a:chOff x="0" y="0"/>
          <a:chExt cx="0" cy="0"/>
        </a:xfrm>
      </p:grpSpPr>
      <p:sp>
        <p:nvSpPr>
          <p:cNvPr id="57" name="Google Shape;57;g2b303bf5d57_1_86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8" name="Google Shape;58;g2b303bf5d57_1_86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9" name="Google Shape;59;g2b303bf5d57_1_8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05" name="Shape 105"/>
        <p:cNvGrpSpPr/>
        <p:nvPr/>
      </p:nvGrpSpPr>
      <p:grpSpPr>
        <a:xfrm>
          <a:off x="0" y="0"/>
          <a:ext cx="0" cy="0"/>
          <a:chOff x="0" y="0"/>
          <a:chExt cx="0" cy="0"/>
        </a:xfrm>
      </p:grpSpPr>
      <p:sp>
        <p:nvSpPr>
          <p:cNvPr id="106" name="Google Shape;106;g2b303bf5d57_1_10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Fira Sans Extra Condensed"/>
              <a:buNone/>
              <a:defRPr sz="3500">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107" name="Google Shape;107;g2b303bf5d57_1_105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2"/>
              </a:buClr>
              <a:buSzPts val="1200"/>
              <a:buFont typeface="Roboto"/>
              <a:buChar char="●"/>
              <a:defRPr sz="1200">
                <a:solidFill>
                  <a:schemeClr val="dk2"/>
                </a:solidFill>
                <a:latin typeface="Roboto"/>
                <a:ea typeface="Roboto"/>
                <a:cs typeface="Roboto"/>
                <a:sym typeface="Roboto"/>
              </a:defRPr>
            </a:lvl1pPr>
            <a:lvl2pPr indent="-304800" lvl="1" marL="914400" rtl="0">
              <a:lnSpc>
                <a:spcPct val="115000"/>
              </a:lnSpc>
              <a:spcBef>
                <a:spcPts val="1600"/>
              </a:spcBef>
              <a:spcAft>
                <a:spcPts val="0"/>
              </a:spcAft>
              <a:buClr>
                <a:schemeClr val="dk2"/>
              </a:buClr>
              <a:buSzPts val="1200"/>
              <a:buFont typeface="Roboto"/>
              <a:buChar char="○"/>
              <a:defRPr sz="1200">
                <a:solidFill>
                  <a:schemeClr val="dk2"/>
                </a:solidFill>
                <a:latin typeface="Roboto"/>
                <a:ea typeface="Roboto"/>
                <a:cs typeface="Roboto"/>
                <a:sym typeface="Roboto"/>
              </a:defRPr>
            </a:lvl2pPr>
            <a:lvl3pPr indent="-304800" lvl="2" marL="1371600" rtl="0">
              <a:lnSpc>
                <a:spcPct val="115000"/>
              </a:lnSpc>
              <a:spcBef>
                <a:spcPts val="1600"/>
              </a:spcBef>
              <a:spcAft>
                <a:spcPts val="0"/>
              </a:spcAft>
              <a:buClr>
                <a:schemeClr val="dk2"/>
              </a:buClr>
              <a:buSzPts val="1200"/>
              <a:buFont typeface="Roboto"/>
              <a:buChar char="■"/>
              <a:defRPr sz="1200">
                <a:solidFill>
                  <a:schemeClr val="dk2"/>
                </a:solidFill>
                <a:latin typeface="Roboto"/>
                <a:ea typeface="Roboto"/>
                <a:cs typeface="Roboto"/>
                <a:sym typeface="Roboto"/>
              </a:defRPr>
            </a:lvl3pPr>
            <a:lvl4pPr indent="-304800" lvl="3" marL="1828800" rtl="0">
              <a:lnSpc>
                <a:spcPct val="115000"/>
              </a:lnSpc>
              <a:spcBef>
                <a:spcPts val="1600"/>
              </a:spcBef>
              <a:spcAft>
                <a:spcPts val="0"/>
              </a:spcAft>
              <a:buClr>
                <a:schemeClr val="dk2"/>
              </a:buClr>
              <a:buSzPts val="1200"/>
              <a:buFont typeface="Roboto"/>
              <a:buChar char="●"/>
              <a:defRPr sz="1200">
                <a:solidFill>
                  <a:schemeClr val="dk2"/>
                </a:solidFill>
                <a:latin typeface="Roboto"/>
                <a:ea typeface="Roboto"/>
                <a:cs typeface="Roboto"/>
                <a:sym typeface="Roboto"/>
              </a:defRPr>
            </a:lvl4pPr>
            <a:lvl5pPr indent="-304800" lvl="4" marL="2286000" rtl="0">
              <a:lnSpc>
                <a:spcPct val="115000"/>
              </a:lnSpc>
              <a:spcBef>
                <a:spcPts val="1600"/>
              </a:spcBef>
              <a:spcAft>
                <a:spcPts val="0"/>
              </a:spcAft>
              <a:buClr>
                <a:schemeClr val="dk2"/>
              </a:buClr>
              <a:buSzPts val="1200"/>
              <a:buFont typeface="Roboto"/>
              <a:buChar char="○"/>
              <a:defRPr sz="1200">
                <a:solidFill>
                  <a:schemeClr val="dk2"/>
                </a:solidFill>
                <a:latin typeface="Roboto"/>
                <a:ea typeface="Roboto"/>
                <a:cs typeface="Roboto"/>
                <a:sym typeface="Roboto"/>
              </a:defRPr>
            </a:lvl5pPr>
            <a:lvl6pPr indent="-304800" lvl="5" marL="2743200" rtl="0">
              <a:lnSpc>
                <a:spcPct val="115000"/>
              </a:lnSpc>
              <a:spcBef>
                <a:spcPts val="1600"/>
              </a:spcBef>
              <a:spcAft>
                <a:spcPts val="0"/>
              </a:spcAft>
              <a:buClr>
                <a:schemeClr val="dk2"/>
              </a:buClr>
              <a:buSzPts val="1200"/>
              <a:buFont typeface="Roboto"/>
              <a:buChar char="■"/>
              <a:defRPr sz="1200">
                <a:solidFill>
                  <a:schemeClr val="dk2"/>
                </a:solidFill>
                <a:latin typeface="Roboto"/>
                <a:ea typeface="Roboto"/>
                <a:cs typeface="Roboto"/>
                <a:sym typeface="Roboto"/>
              </a:defRPr>
            </a:lvl6pPr>
            <a:lvl7pPr indent="-304800" lvl="6" marL="3200400" rtl="0">
              <a:lnSpc>
                <a:spcPct val="115000"/>
              </a:lnSpc>
              <a:spcBef>
                <a:spcPts val="1600"/>
              </a:spcBef>
              <a:spcAft>
                <a:spcPts val="0"/>
              </a:spcAft>
              <a:buClr>
                <a:schemeClr val="dk2"/>
              </a:buClr>
              <a:buSzPts val="1200"/>
              <a:buFont typeface="Roboto"/>
              <a:buChar char="●"/>
              <a:defRPr sz="1200">
                <a:solidFill>
                  <a:schemeClr val="dk2"/>
                </a:solidFill>
                <a:latin typeface="Roboto"/>
                <a:ea typeface="Roboto"/>
                <a:cs typeface="Roboto"/>
                <a:sym typeface="Roboto"/>
              </a:defRPr>
            </a:lvl7pPr>
            <a:lvl8pPr indent="-304800" lvl="7" marL="3657600" rtl="0">
              <a:lnSpc>
                <a:spcPct val="115000"/>
              </a:lnSpc>
              <a:spcBef>
                <a:spcPts val="1600"/>
              </a:spcBef>
              <a:spcAft>
                <a:spcPts val="0"/>
              </a:spcAft>
              <a:buClr>
                <a:schemeClr val="dk2"/>
              </a:buClr>
              <a:buSzPts val="1200"/>
              <a:buFont typeface="Roboto"/>
              <a:buChar char="○"/>
              <a:defRPr sz="1200">
                <a:solidFill>
                  <a:schemeClr val="dk2"/>
                </a:solidFill>
                <a:latin typeface="Roboto"/>
                <a:ea typeface="Roboto"/>
                <a:cs typeface="Roboto"/>
                <a:sym typeface="Roboto"/>
              </a:defRPr>
            </a:lvl8pPr>
            <a:lvl9pPr indent="-304800" lvl="8" marL="4114800" rtl="0">
              <a:lnSpc>
                <a:spcPct val="115000"/>
              </a:lnSpc>
              <a:spcBef>
                <a:spcPts val="1600"/>
              </a:spcBef>
              <a:spcAft>
                <a:spcPts val="1600"/>
              </a:spcAft>
              <a:buClr>
                <a:schemeClr val="dk2"/>
              </a:buClr>
              <a:buSzPts val="1200"/>
              <a:buFont typeface="Roboto"/>
              <a:buChar char="■"/>
              <a:defRPr sz="1200">
                <a:solidFill>
                  <a:schemeClr val="dk2"/>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29.png"/><Relationship Id="rId6"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hyperlink" Target="https://www.med.upenn.edu/prep/admission.shtml" TargetMode="External"/><Relationship Id="rId5" Type="http://schemas.openxmlformats.org/officeDocument/2006/relationships/hyperlink" Target="https://www.med.upenn.edu/prep/admission.shtml" TargetMode="External"/><Relationship Id="rId6"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www.training.nih.gov/programs/postbac_irta" TargetMode="Externa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www.training.nih.gov/programs/postbac_irta" TargetMode="External"/><Relationship Id="rId4" Type="http://schemas.openxmlformats.org/officeDocument/2006/relationships/hyperlink" Target="https://www.training.nih.gov/programs/postbac_irta" TargetMode="External"/><Relationship Id="rId5" Type="http://schemas.openxmlformats.org/officeDocument/2006/relationships/hyperlink" Target="https://www.training.nih.gov/oite-yt/applyingpostbacprogram" TargetMode="External"/><Relationship Id="rId6" Type="http://schemas.openxmlformats.org/officeDocument/2006/relationships/hyperlink" Target="https://www.training.nih.gov/programs/postbac_irta"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6.png"/><Relationship Id="rId5" Type="http://schemas.openxmlformats.org/officeDocument/2006/relationships/hyperlink" Target="http://bsdprep.uchicago.edu/page/application-procedure" TargetMode="External"/><Relationship Id="rId6" Type="http://schemas.openxmlformats.org/officeDocument/2006/relationships/image" Target="../media/image7.png"/><Relationship Id="rId7"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hyperlink" Target="https://jobs.ucsd.edu/bulletin/ByCategory.aspx?cat=research" TargetMode="External"/><Relationship Id="rId5" Type="http://schemas.openxmlformats.org/officeDocument/2006/relationships/hyperlink" Target="https://jobs.ucsd.edu/bulletin/ByCategory.aspx?cat=research"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13.png"/><Relationship Id="rId5" Type="http://schemas.openxmlformats.org/officeDocument/2006/relationships/image" Target="../media/image30.png"/><Relationship Id="rId6" Type="http://schemas.openxmlformats.org/officeDocument/2006/relationships/hyperlink" Target="https://jobs.ucsd.edu/bulletin/ByCategory.aspx?cat=research" TargetMode="External"/><Relationship Id="rId7" Type="http://schemas.openxmlformats.org/officeDocument/2006/relationships/hyperlink" Target="https://jobs.ucsd.edu/bulletin/ByCategory.aspx?cat=research"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6.png"/><Relationship Id="rId4" Type="http://schemas.openxmlformats.org/officeDocument/2006/relationships/hyperlink" Target="https://www.pathwaystoscience.org/programs.aspx"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9.xml"/><Relationship Id="rId3" Type="http://schemas.openxmlformats.org/officeDocument/2006/relationships/image" Target="../media/image21.png"/><Relationship Id="rId4" Type="http://schemas.openxmlformats.org/officeDocument/2006/relationships/image" Target="../media/image17.png"/><Relationship Id="rId5"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31.png"/><Relationship Id="rId4" Type="http://schemas.openxmlformats.org/officeDocument/2006/relationships/image" Target="../media/image20.png"/><Relationship Id="rId9" Type="http://schemas.openxmlformats.org/officeDocument/2006/relationships/image" Target="../media/image2.png"/><Relationship Id="rId5" Type="http://schemas.openxmlformats.org/officeDocument/2006/relationships/image" Target="../media/image32.jpg"/><Relationship Id="rId6" Type="http://schemas.openxmlformats.org/officeDocument/2006/relationships/image" Target="../media/image5.jpg"/><Relationship Id="rId7" Type="http://schemas.openxmlformats.org/officeDocument/2006/relationships/image" Target="../media/image3.png"/><Relationship Id="rId8" Type="http://schemas.openxmlformats.org/officeDocument/2006/relationships/image" Target="../media/image1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en.wikipedia.org/wiki/Curriculum_vita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2b303bf5d57_1_202"/>
          <p:cNvSpPr txBox="1"/>
          <p:nvPr>
            <p:ph type="ctrTitle"/>
          </p:nvPr>
        </p:nvSpPr>
        <p:spPr>
          <a:xfrm>
            <a:off x="311700" y="134975"/>
            <a:ext cx="8605500" cy="1499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4900"/>
              <a:buFont typeface="Arial"/>
              <a:buNone/>
            </a:pPr>
            <a:r>
              <a:rPr b="1" lang="en" sz="4900">
                <a:latin typeface="Merriweather"/>
                <a:ea typeface="Merriweather"/>
                <a:cs typeface="Merriweather"/>
                <a:sym typeface="Merriweather"/>
              </a:rPr>
              <a:t>Preparing</a:t>
            </a:r>
            <a:r>
              <a:rPr b="1" lang="en" sz="4900">
                <a:latin typeface="Merriweather"/>
                <a:ea typeface="Merriweather"/>
                <a:cs typeface="Merriweather"/>
                <a:sym typeface="Merriweather"/>
              </a:rPr>
              <a:t> for the Post-baccalaureate Year</a:t>
            </a:r>
            <a:endParaRPr sz="4900">
              <a:latin typeface="Merriweather"/>
              <a:ea typeface="Merriweather"/>
              <a:cs typeface="Merriweather"/>
              <a:sym typeface="Merriweather"/>
            </a:endParaRPr>
          </a:p>
        </p:txBody>
      </p:sp>
      <p:sp>
        <p:nvSpPr>
          <p:cNvPr id="228" name="Google Shape;228;g2b303bf5d57_1_202"/>
          <p:cNvSpPr txBox="1"/>
          <p:nvPr>
            <p:ph idx="1" type="subTitle"/>
          </p:nvPr>
        </p:nvSpPr>
        <p:spPr>
          <a:xfrm>
            <a:off x="433450" y="1634675"/>
            <a:ext cx="3892200" cy="11529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SzPts val="1800"/>
              <a:buNone/>
            </a:pPr>
            <a:r>
              <a:rPr b="1" lang="en" sz="1800">
                <a:solidFill>
                  <a:schemeClr val="dk1"/>
                </a:solidFill>
              </a:rPr>
              <a:t>Natalie Paredes</a:t>
            </a:r>
            <a:endParaRPr b="1" sz="1800">
              <a:solidFill>
                <a:schemeClr val="dk1"/>
              </a:solidFill>
            </a:endParaRPr>
          </a:p>
          <a:p>
            <a:pPr indent="0" lvl="0" marL="0" rtl="0" algn="l">
              <a:lnSpc>
                <a:spcPct val="120000"/>
              </a:lnSpc>
              <a:spcBef>
                <a:spcPts val="0"/>
              </a:spcBef>
              <a:spcAft>
                <a:spcPts val="0"/>
              </a:spcAft>
              <a:buSzPts val="1800"/>
              <a:buNone/>
            </a:pPr>
            <a:r>
              <a:rPr b="1" lang="en" sz="1800">
                <a:solidFill>
                  <a:schemeClr val="dk1"/>
                </a:solidFill>
              </a:rPr>
              <a:t>Christian Cazares</a:t>
            </a:r>
            <a:endParaRPr b="1" sz="1800">
              <a:solidFill>
                <a:schemeClr val="dk1"/>
              </a:solidFill>
            </a:endParaRPr>
          </a:p>
          <a:p>
            <a:pPr indent="0" lvl="0" marL="0" rtl="0" algn="l">
              <a:lnSpc>
                <a:spcPct val="120000"/>
              </a:lnSpc>
              <a:spcBef>
                <a:spcPts val="0"/>
              </a:spcBef>
              <a:spcAft>
                <a:spcPts val="0"/>
              </a:spcAft>
              <a:buSzPts val="1800"/>
              <a:buNone/>
            </a:pPr>
            <a:r>
              <a:rPr b="1" lang="en" sz="1800">
                <a:solidFill>
                  <a:schemeClr val="dk1"/>
                </a:solidFill>
              </a:rPr>
              <a:t>Thursday</a:t>
            </a:r>
            <a:r>
              <a:rPr b="1" lang="en" sz="1800" cap="none">
                <a:solidFill>
                  <a:schemeClr val="dk1"/>
                </a:solidFill>
              </a:rPr>
              <a:t> </a:t>
            </a:r>
            <a:r>
              <a:rPr b="1" lang="en" sz="1800">
                <a:solidFill>
                  <a:schemeClr val="dk1"/>
                </a:solidFill>
              </a:rPr>
              <a:t>January</a:t>
            </a:r>
            <a:r>
              <a:rPr b="1" lang="en" sz="1800">
                <a:solidFill>
                  <a:schemeClr val="dk1"/>
                </a:solidFill>
              </a:rPr>
              <a:t> 25th</a:t>
            </a:r>
            <a:r>
              <a:rPr b="1" lang="en" sz="1800" cap="none">
                <a:solidFill>
                  <a:schemeClr val="dk1"/>
                </a:solidFill>
              </a:rPr>
              <a:t>, </a:t>
            </a:r>
            <a:r>
              <a:rPr b="1" lang="en" sz="1800">
                <a:solidFill>
                  <a:schemeClr val="dk1"/>
                </a:solidFill>
              </a:rPr>
              <a:t>2024</a:t>
            </a:r>
            <a:endParaRPr b="1">
              <a:solidFill>
                <a:schemeClr val="dk1"/>
              </a:solidFill>
            </a:endParaRPr>
          </a:p>
        </p:txBody>
      </p:sp>
      <p:grpSp>
        <p:nvGrpSpPr>
          <p:cNvPr id="229" name="Google Shape;229;g2b303bf5d57_1_202"/>
          <p:cNvGrpSpPr/>
          <p:nvPr/>
        </p:nvGrpSpPr>
        <p:grpSpPr>
          <a:xfrm>
            <a:off x="4466954" y="2028665"/>
            <a:ext cx="4095029" cy="2928516"/>
            <a:chOff x="596200" y="2233375"/>
            <a:chExt cx="3416225" cy="2237900"/>
          </a:xfrm>
        </p:grpSpPr>
        <p:sp>
          <p:nvSpPr>
            <p:cNvPr id="230" name="Google Shape;230;g2b303bf5d57_1_202"/>
            <p:cNvSpPr/>
            <p:nvPr/>
          </p:nvSpPr>
          <p:spPr>
            <a:xfrm>
              <a:off x="596200" y="2233375"/>
              <a:ext cx="3416225" cy="2233700"/>
            </a:xfrm>
            <a:custGeom>
              <a:rect b="b" l="l" r="r" t="t"/>
              <a:pathLst>
                <a:path extrusionOk="0" h="89348" w="136649">
                  <a:moveTo>
                    <a:pt x="53065" y="1"/>
                  </a:moveTo>
                  <a:cubicBezTo>
                    <a:pt x="46643" y="1"/>
                    <a:pt x="40216" y="2253"/>
                    <a:pt x="34993" y="6182"/>
                  </a:cubicBezTo>
                  <a:cubicBezTo>
                    <a:pt x="31004" y="9183"/>
                    <a:pt x="27706" y="13124"/>
                    <a:pt x="25241" y="17541"/>
                  </a:cubicBezTo>
                  <a:cubicBezTo>
                    <a:pt x="22884" y="21780"/>
                    <a:pt x="21848" y="26471"/>
                    <a:pt x="19669" y="30745"/>
                  </a:cubicBezTo>
                  <a:cubicBezTo>
                    <a:pt x="15574" y="38758"/>
                    <a:pt x="7096" y="43187"/>
                    <a:pt x="3084" y="51247"/>
                  </a:cubicBezTo>
                  <a:cubicBezTo>
                    <a:pt x="131" y="57177"/>
                    <a:pt x="0" y="64416"/>
                    <a:pt x="1560" y="70952"/>
                  </a:cubicBezTo>
                  <a:cubicBezTo>
                    <a:pt x="3108" y="77501"/>
                    <a:pt x="6203" y="83454"/>
                    <a:pt x="9442" y="89205"/>
                  </a:cubicBezTo>
                  <a:lnTo>
                    <a:pt x="9490" y="89276"/>
                  </a:lnTo>
                  <a:lnTo>
                    <a:pt x="14847" y="89276"/>
                  </a:lnTo>
                  <a:cubicBezTo>
                    <a:pt x="26905" y="89234"/>
                    <a:pt x="62451" y="89122"/>
                    <a:pt x="90053" y="89122"/>
                  </a:cubicBezTo>
                  <a:cubicBezTo>
                    <a:pt x="109304" y="89122"/>
                    <a:pt x="124691" y="89176"/>
                    <a:pt x="125552" y="89347"/>
                  </a:cubicBezTo>
                  <a:lnTo>
                    <a:pt x="129624" y="89347"/>
                  </a:lnTo>
                  <a:cubicBezTo>
                    <a:pt x="132600" y="86752"/>
                    <a:pt x="135303" y="79608"/>
                    <a:pt x="135851" y="75298"/>
                  </a:cubicBezTo>
                  <a:cubicBezTo>
                    <a:pt x="136648" y="69012"/>
                    <a:pt x="134660" y="62594"/>
                    <a:pt x="131386" y="57367"/>
                  </a:cubicBezTo>
                  <a:cubicBezTo>
                    <a:pt x="128100" y="52152"/>
                    <a:pt x="123599" y="47997"/>
                    <a:pt x="118932" y="44247"/>
                  </a:cubicBezTo>
                  <a:cubicBezTo>
                    <a:pt x="115015" y="41103"/>
                    <a:pt x="110693" y="37865"/>
                    <a:pt x="109085" y="32864"/>
                  </a:cubicBezTo>
                  <a:cubicBezTo>
                    <a:pt x="108192" y="30126"/>
                    <a:pt x="108228" y="27102"/>
                    <a:pt x="107228" y="24423"/>
                  </a:cubicBezTo>
                  <a:cubicBezTo>
                    <a:pt x="105906" y="20851"/>
                    <a:pt x="101811" y="16505"/>
                    <a:pt x="98322" y="14945"/>
                  </a:cubicBezTo>
                  <a:cubicBezTo>
                    <a:pt x="96900" y="14307"/>
                    <a:pt x="95398" y="14098"/>
                    <a:pt x="93856" y="14098"/>
                  </a:cubicBezTo>
                  <a:cubicBezTo>
                    <a:pt x="90891" y="14098"/>
                    <a:pt x="87775" y="14872"/>
                    <a:pt x="84778" y="14872"/>
                  </a:cubicBezTo>
                  <a:cubicBezTo>
                    <a:pt x="83485" y="14872"/>
                    <a:pt x="82214" y="14728"/>
                    <a:pt x="80987" y="14314"/>
                  </a:cubicBezTo>
                  <a:cubicBezTo>
                    <a:pt x="78701" y="13540"/>
                    <a:pt x="78093" y="12076"/>
                    <a:pt x="76522" y="10528"/>
                  </a:cubicBezTo>
                  <a:cubicBezTo>
                    <a:pt x="74831" y="8873"/>
                    <a:pt x="72807" y="7433"/>
                    <a:pt x="70854" y="6111"/>
                  </a:cubicBezTo>
                  <a:cubicBezTo>
                    <a:pt x="67032" y="3504"/>
                    <a:pt x="62794" y="1420"/>
                    <a:pt x="58234" y="503"/>
                  </a:cubicBezTo>
                  <a:cubicBezTo>
                    <a:pt x="56527" y="164"/>
                    <a:pt x="54796" y="1"/>
                    <a:pt x="53065" y="1"/>
                  </a:cubicBezTo>
                  <a:close/>
                </a:path>
              </a:pathLst>
            </a:custGeom>
            <a:solidFill>
              <a:srgbClr val="F7E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g2b303bf5d57_1_202"/>
            <p:cNvSpPr/>
            <p:nvPr/>
          </p:nvSpPr>
          <p:spPr>
            <a:xfrm>
              <a:off x="2541375" y="3273750"/>
              <a:ext cx="270000" cy="292925"/>
            </a:xfrm>
            <a:custGeom>
              <a:rect b="b" l="l" r="r" t="t"/>
              <a:pathLst>
                <a:path extrusionOk="0" h="11717" w="10800">
                  <a:moveTo>
                    <a:pt x="3060" y="0"/>
                  </a:moveTo>
                  <a:cubicBezTo>
                    <a:pt x="3120" y="1560"/>
                    <a:pt x="2703" y="4013"/>
                    <a:pt x="2370" y="5275"/>
                  </a:cubicBezTo>
                  <a:cubicBezTo>
                    <a:pt x="2108" y="6239"/>
                    <a:pt x="1227" y="7096"/>
                    <a:pt x="370" y="7216"/>
                  </a:cubicBezTo>
                  <a:cubicBezTo>
                    <a:pt x="239" y="7227"/>
                    <a:pt x="120" y="7251"/>
                    <a:pt x="1" y="7275"/>
                  </a:cubicBezTo>
                  <a:cubicBezTo>
                    <a:pt x="501" y="8442"/>
                    <a:pt x="2048" y="11633"/>
                    <a:pt x="6740" y="11716"/>
                  </a:cubicBezTo>
                  <a:cubicBezTo>
                    <a:pt x="6751" y="11716"/>
                    <a:pt x="6763" y="11716"/>
                    <a:pt x="6776" y="11716"/>
                  </a:cubicBezTo>
                  <a:cubicBezTo>
                    <a:pt x="8154" y="11716"/>
                    <a:pt x="10068" y="10372"/>
                    <a:pt x="10800" y="9216"/>
                  </a:cubicBezTo>
                  <a:lnTo>
                    <a:pt x="9657" y="8478"/>
                  </a:lnTo>
                  <a:cubicBezTo>
                    <a:pt x="8966" y="8025"/>
                    <a:pt x="8609" y="7216"/>
                    <a:pt x="8716" y="6406"/>
                  </a:cubicBezTo>
                  <a:cubicBezTo>
                    <a:pt x="8752" y="6168"/>
                    <a:pt x="8787" y="5918"/>
                    <a:pt x="8823" y="5620"/>
                  </a:cubicBezTo>
                  <a:cubicBezTo>
                    <a:pt x="8859" y="5322"/>
                    <a:pt x="8883" y="5025"/>
                    <a:pt x="8918" y="4727"/>
                  </a:cubicBezTo>
                  <a:cubicBezTo>
                    <a:pt x="8954" y="4239"/>
                    <a:pt x="8990" y="3739"/>
                    <a:pt x="9002" y="3286"/>
                  </a:cubicBezTo>
                  <a:lnTo>
                    <a:pt x="3060" y="0"/>
                  </a:lnTo>
                  <a:close/>
                </a:path>
              </a:pathLst>
            </a:custGeom>
            <a:solidFill>
              <a:srgbClr val="FE8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g2b303bf5d57_1_202"/>
            <p:cNvSpPr/>
            <p:nvPr/>
          </p:nvSpPr>
          <p:spPr>
            <a:xfrm>
              <a:off x="2816125" y="3051400"/>
              <a:ext cx="116700" cy="206275"/>
            </a:xfrm>
            <a:custGeom>
              <a:rect b="b" l="l" r="r" t="t"/>
              <a:pathLst>
                <a:path extrusionOk="0" h="8251" w="4668">
                  <a:moveTo>
                    <a:pt x="2679" y="0"/>
                  </a:moveTo>
                  <a:lnTo>
                    <a:pt x="322" y="5334"/>
                  </a:lnTo>
                  <a:cubicBezTo>
                    <a:pt x="0" y="6168"/>
                    <a:pt x="143" y="7120"/>
                    <a:pt x="464" y="7966"/>
                  </a:cubicBezTo>
                  <a:cubicBezTo>
                    <a:pt x="547" y="8182"/>
                    <a:pt x="667" y="8251"/>
                    <a:pt x="817" y="8251"/>
                  </a:cubicBezTo>
                  <a:cubicBezTo>
                    <a:pt x="1076" y="8251"/>
                    <a:pt x="1424" y="8049"/>
                    <a:pt x="1824" y="8049"/>
                  </a:cubicBezTo>
                  <a:cubicBezTo>
                    <a:pt x="1831" y="8049"/>
                    <a:pt x="1838" y="8049"/>
                    <a:pt x="1846" y="8049"/>
                  </a:cubicBezTo>
                  <a:cubicBezTo>
                    <a:pt x="1851" y="8049"/>
                    <a:pt x="1857" y="8049"/>
                    <a:pt x="1862" y="8049"/>
                  </a:cubicBezTo>
                  <a:cubicBezTo>
                    <a:pt x="2831" y="8049"/>
                    <a:pt x="3599" y="7021"/>
                    <a:pt x="4191" y="4322"/>
                  </a:cubicBezTo>
                  <a:cubicBezTo>
                    <a:pt x="4572" y="2334"/>
                    <a:pt x="4667" y="1322"/>
                    <a:pt x="4584" y="1132"/>
                  </a:cubicBezTo>
                  <a:cubicBezTo>
                    <a:pt x="4310" y="441"/>
                    <a:pt x="3417" y="72"/>
                    <a:pt x="2679" y="0"/>
                  </a:cubicBezTo>
                  <a:close/>
                </a:path>
              </a:pathLst>
            </a:custGeom>
            <a:solidFill>
              <a:srgbClr val="3D30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g2b303bf5d57_1_202"/>
            <p:cNvSpPr/>
            <p:nvPr/>
          </p:nvSpPr>
          <p:spPr>
            <a:xfrm>
              <a:off x="2574125" y="2949600"/>
              <a:ext cx="340525" cy="461725"/>
            </a:xfrm>
            <a:custGeom>
              <a:rect b="b" l="l" r="r" t="t"/>
              <a:pathLst>
                <a:path extrusionOk="0" h="18469" w="13621">
                  <a:moveTo>
                    <a:pt x="5274" y="0"/>
                  </a:moveTo>
                  <a:cubicBezTo>
                    <a:pt x="2534" y="0"/>
                    <a:pt x="1465" y="3097"/>
                    <a:pt x="1084" y="5537"/>
                  </a:cubicBezTo>
                  <a:cubicBezTo>
                    <a:pt x="643" y="8466"/>
                    <a:pt x="0" y="13109"/>
                    <a:pt x="2191" y="15490"/>
                  </a:cubicBezTo>
                  <a:cubicBezTo>
                    <a:pt x="3394" y="16800"/>
                    <a:pt x="7120" y="18384"/>
                    <a:pt x="9037" y="18467"/>
                  </a:cubicBezTo>
                  <a:cubicBezTo>
                    <a:pt x="9055" y="18468"/>
                    <a:pt x="9072" y="18468"/>
                    <a:pt x="9089" y="18468"/>
                  </a:cubicBezTo>
                  <a:cubicBezTo>
                    <a:pt x="10329" y="18468"/>
                    <a:pt x="11384" y="16800"/>
                    <a:pt x="12311" y="14228"/>
                  </a:cubicBezTo>
                  <a:cubicBezTo>
                    <a:pt x="13621" y="10561"/>
                    <a:pt x="13050" y="5299"/>
                    <a:pt x="11502" y="3429"/>
                  </a:cubicBezTo>
                  <a:cubicBezTo>
                    <a:pt x="10109" y="1763"/>
                    <a:pt x="8275" y="512"/>
                    <a:pt x="6084" y="84"/>
                  </a:cubicBezTo>
                  <a:cubicBezTo>
                    <a:pt x="5799" y="27"/>
                    <a:pt x="5529" y="0"/>
                    <a:pt x="5274" y="0"/>
                  </a:cubicBezTo>
                  <a:close/>
                </a:path>
              </a:pathLst>
            </a:custGeom>
            <a:solidFill>
              <a:srgbClr val="FE8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2b303bf5d57_1_202"/>
            <p:cNvSpPr/>
            <p:nvPr/>
          </p:nvSpPr>
          <p:spPr>
            <a:xfrm>
              <a:off x="2615200" y="2930550"/>
              <a:ext cx="337850" cy="215275"/>
            </a:xfrm>
            <a:custGeom>
              <a:rect b="b" l="l" r="r" t="t"/>
              <a:pathLst>
                <a:path extrusionOk="0" h="8611" w="13514">
                  <a:moveTo>
                    <a:pt x="5989" y="0"/>
                  </a:moveTo>
                  <a:cubicBezTo>
                    <a:pt x="5263" y="0"/>
                    <a:pt x="4584" y="143"/>
                    <a:pt x="3882" y="298"/>
                  </a:cubicBezTo>
                  <a:cubicBezTo>
                    <a:pt x="3144" y="465"/>
                    <a:pt x="2358" y="596"/>
                    <a:pt x="1679" y="965"/>
                  </a:cubicBezTo>
                  <a:cubicBezTo>
                    <a:pt x="727" y="1489"/>
                    <a:pt x="0" y="2429"/>
                    <a:pt x="191" y="3572"/>
                  </a:cubicBezTo>
                  <a:lnTo>
                    <a:pt x="1048" y="5870"/>
                  </a:lnTo>
                  <a:cubicBezTo>
                    <a:pt x="1393" y="6287"/>
                    <a:pt x="2001" y="6382"/>
                    <a:pt x="2501" y="6454"/>
                  </a:cubicBezTo>
                  <a:cubicBezTo>
                    <a:pt x="3167" y="6573"/>
                    <a:pt x="3501" y="6799"/>
                    <a:pt x="3846" y="7406"/>
                  </a:cubicBezTo>
                  <a:cubicBezTo>
                    <a:pt x="4072" y="7799"/>
                    <a:pt x="4298" y="8228"/>
                    <a:pt x="4679" y="8430"/>
                  </a:cubicBezTo>
                  <a:cubicBezTo>
                    <a:pt x="4765" y="8478"/>
                    <a:pt x="4870" y="8507"/>
                    <a:pt x="4967" y="8507"/>
                  </a:cubicBezTo>
                  <a:cubicBezTo>
                    <a:pt x="5086" y="8507"/>
                    <a:pt x="5193" y="8464"/>
                    <a:pt x="5239" y="8359"/>
                  </a:cubicBezTo>
                  <a:cubicBezTo>
                    <a:pt x="5072" y="8228"/>
                    <a:pt x="5001" y="8001"/>
                    <a:pt x="5049" y="7787"/>
                  </a:cubicBezTo>
                  <a:cubicBezTo>
                    <a:pt x="5108" y="7585"/>
                    <a:pt x="5215" y="7394"/>
                    <a:pt x="5358" y="7239"/>
                  </a:cubicBezTo>
                  <a:cubicBezTo>
                    <a:pt x="5477" y="7394"/>
                    <a:pt x="5489" y="7597"/>
                    <a:pt x="5549" y="7775"/>
                  </a:cubicBezTo>
                  <a:cubicBezTo>
                    <a:pt x="5632" y="8025"/>
                    <a:pt x="5811" y="8228"/>
                    <a:pt x="6037" y="8335"/>
                  </a:cubicBezTo>
                  <a:cubicBezTo>
                    <a:pt x="6073" y="8359"/>
                    <a:pt x="6108" y="8371"/>
                    <a:pt x="6156" y="8371"/>
                  </a:cubicBezTo>
                  <a:cubicBezTo>
                    <a:pt x="6203" y="8359"/>
                    <a:pt x="6251" y="8323"/>
                    <a:pt x="6287" y="8275"/>
                  </a:cubicBezTo>
                  <a:cubicBezTo>
                    <a:pt x="6525" y="7978"/>
                    <a:pt x="6763" y="7418"/>
                    <a:pt x="7108" y="7251"/>
                  </a:cubicBezTo>
                  <a:cubicBezTo>
                    <a:pt x="7168" y="7549"/>
                    <a:pt x="7299" y="7835"/>
                    <a:pt x="7489" y="8085"/>
                  </a:cubicBezTo>
                  <a:cubicBezTo>
                    <a:pt x="7668" y="8311"/>
                    <a:pt x="7870" y="8549"/>
                    <a:pt x="8156" y="8597"/>
                  </a:cubicBezTo>
                  <a:cubicBezTo>
                    <a:pt x="8178" y="8606"/>
                    <a:pt x="8202" y="8611"/>
                    <a:pt x="8225" y="8611"/>
                  </a:cubicBezTo>
                  <a:cubicBezTo>
                    <a:pt x="8288" y="8611"/>
                    <a:pt x="8351" y="8578"/>
                    <a:pt x="8394" y="8525"/>
                  </a:cubicBezTo>
                  <a:cubicBezTo>
                    <a:pt x="8454" y="8418"/>
                    <a:pt x="8370" y="8323"/>
                    <a:pt x="8382" y="8228"/>
                  </a:cubicBezTo>
                  <a:cubicBezTo>
                    <a:pt x="8394" y="8144"/>
                    <a:pt x="8430" y="8073"/>
                    <a:pt x="8489" y="8001"/>
                  </a:cubicBezTo>
                  <a:cubicBezTo>
                    <a:pt x="8597" y="7799"/>
                    <a:pt x="8740" y="7597"/>
                    <a:pt x="8882" y="7406"/>
                  </a:cubicBezTo>
                  <a:cubicBezTo>
                    <a:pt x="9216" y="7787"/>
                    <a:pt x="9585" y="8132"/>
                    <a:pt x="9966" y="8454"/>
                  </a:cubicBezTo>
                  <a:cubicBezTo>
                    <a:pt x="10033" y="8504"/>
                    <a:pt x="10112" y="8555"/>
                    <a:pt x="10183" y="8555"/>
                  </a:cubicBezTo>
                  <a:cubicBezTo>
                    <a:pt x="10212" y="8555"/>
                    <a:pt x="10239" y="8546"/>
                    <a:pt x="10264" y="8525"/>
                  </a:cubicBezTo>
                  <a:cubicBezTo>
                    <a:pt x="10311" y="8478"/>
                    <a:pt x="10335" y="8418"/>
                    <a:pt x="10335" y="8359"/>
                  </a:cubicBezTo>
                  <a:lnTo>
                    <a:pt x="10490" y="7466"/>
                  </a:lnTo>
                  <a:cubicBezTo>
                    <a:pt x="10511" y="7325"/>
                    <a:pt x="10592" y="7126"/>
                    <a:pt x="10731" y="7126"/>
                  </a:cubicBezTo>
                  <a:cubicBezTo>
                    <a:pt x="10745" y="7126"/>
                    <a:pt x="10760" y="7128"/>
                    <a:pt x="10775" y="7132"/>
                  </a:cubicBezTo>
                  <a:cubicBezTo>
                    <a:pt x="10847" y="7156"/>
                    <a:pt x="10895" y="7228"/>
                    <a:pt x="10942" y="7299"/>
                  </a:cubicBezTo>
                  <a:cubicBezTo>
                    <a:pt x="10976" y="7368"/>
                    <a:pt x="11868" y="8316"/>
                    <a:pt x="11959" y="8316"/>
                  </a:cubicBezTo>
                  <a:cubicBezTo>
                    <a:pt x="11963" y="8316"/>
                    <a:pt x="11965" y="8314"/>
                    <a:pt x="11966" y="8311"/>
                  </a:cubicBezTo>
                  <a:cubicBezTo>
                    <a:pt x="12121" y="7740"/>
                    <a:pt x="12419" y="7228"/>
                    <a:pt x="12561" y="6656"/>
                  </a:cubicBezTo>
                  <a:cubicBezTo>
                    <a:pt x="13514" y="2977"/>
                    <a:pt x="9251" y="12"/>
                    <a:pt x="5989" y="0"/>
                  </a:cubicBezTo>
                  <a:close/>
                </a:path>
              </a:pathLst>
            </a:custGeom>
            <a:solidFill>
              <a:srgbClr val="3D30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g2b303bf5d57_1_202"/>
            <p:cNvSpPr/>
            <p:nvPr/>
          </p:nvSpPr>
          <p:spPr>
            <a:xfrm>
              <a:off x="2497625" y="3002600"/>
              <a:ext cx="200650" cy="333250"/>
            </a:xfrm>
            <a:custGeom>
              <a:rect b="b" l="l" r="r" t="t"/>
              <a:pathLst>
                <a:path extrusionOk="0" h="13330" w="8026">
                  <a:moveTo>
                    <a:pt x="4907" y="1"/>
                  </a:moveTo>
                  <a:cubicBezTo>
                    <a:pt x="4315" y="1"/>
                    <a:pt x="3665" y="96"/>
                    <a:pt x="3370" y="226"/>
                  </a:cubicBezTo>
                  <a:cubicBezTo>
                    <a:pt x="0" y="1738"/>
                    <a:pt x="1893" y="8703"/>
                    <a:pt x="3870" y="11430"/>
                  </a:cubicBezTo>
                  <a:cubicBezTo>
                    <a:pt x="4107" y="11764"/>
                    <a:pt x="4383" y="13329"/>
                    <a:pt x="4655" y="13329"/>
                  </a:cubicBezTo>
                  <a:cubicBezTo>
                    <a:pt x="4683" y="13329"/>
                    <a:pt x="4711" y="13312"/>
                    <a:pt x="4739" y="13275"/>
                  </a:cubicBezTo>
                  <a:cubicBezTo>
                    <a:pt x="5096" y="12811"/>
                    <a:pt x="5072" y="10846"/>
                    <a:pt x="5013" y="10299"/>
                  </a:cubicBezTo>
                  <a:cubicBezTo>
                    <a:pt x="4965" y="9882"/>
                    <a:pt x="4668" y="9430"/>
                    <a:pt x="4477" y="9037"/>
                  </a:cubicBezTo>
                  <a:cubicBezTo>
                    <a:pt x="4168" y="8370"/>
                    <a:pt x="3620" y="7310"/>
                    <a:pt x="4560" y="6429"/>
                  </a:cubicBezTo>
                  <a:cubicBezTo>
                    <a:pt x="4754" y="6247"/>
                    <a:pt x="5029" y="6162"/>
                    <a:pt x="5319" y="6162"/>
                  </a:cubicBezTo>
                  <a:cubicBezTo>
                    <a:pt x="5902" y="6162"/>
                    <a:pt x="6549" y="6504"/>
                    <a:pt x="6739" y="7084"/>
                  </a:cubicBezTo>
                  <a:cubicBezTo>
                    <a:pt x="6918" y="7644"/>
                    <a:pt x="6906" y="8691"/>
                    <a:pt x="6977" y="8715"/>
                  </a:cubicBezTo>
                  <a:cubicBezTo>
                    <a:pt x="6983" y="8717"/>
                    <a:pt x="6988" y="8718"/>
                    <a:pt x="6994" y="8718"/>
                  </a:cubicBezTo>
                  <a:cubicBezTo>
                    <a:pt x="7197" y="8718"/>
                    <a:pt x="7303" y="7434"/>
                    <a:pt x="7442" y="7167"/>
                  </a:cubicBezTo>
                  <a:cubicBezTo>
                    <a:pt x="7942" y="6215"/>
                    <a:pt x="8025" y="5096"/>
                    <a:pt x="7966" y="4024"/>
                  </a:cubicBezTo>
                  <a:cubicBezTo>
                    <a:pt x="7918" y="3310"/>
                    <a:pt x="7787" y="2560"/>
                    <a:pt x="7323" y="2024"/>
                  </a:cubicBezTo>
                  <a:lnTo>
                    <a:pt x="5953" y="178"/>
                  </a:lnTo>
                  <a:cubicBezTo>
                    <a:pt x="5747" y="52"/>
                    <a:pt x="5343" y="1"/>
                    <a:pt x="4907" y="1"/>
                  </a:cubicBezTo>
                  <a:close/>
                </a:path>
              </a:pathLst>
            </a:custGeom>
            <a:solidFill>
              <a:srgbClr val="3D30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g2b303bf5d57_1_202"/>
            <p:cNvSpPr/>
            <p:nvPr/>
          </p:nvSpPr>
          <p:spPr>
            <a:xfrm>
              <a:off x="2102925" y="3442825"/>
              <a:ext cx="1014750" cy="1027525"/>
            </a:xfrm>
            <a:custGeom>
              <a:rect b="b" l="l" r="r" t="t"/>
              <a:pathLst>
                <a:path extrusionOk="0" h="41101" w="40590">
                  <a:moveTo>
                    <a:pt x="18765" y="0"/>
                  </a:moveTo>
                  <a:lnTo>
                    <a:pt x="17467" y="1357"/>
                  </a:lnTo>
                  <a:lnTo>
                    <a:pt x="13645" y="5358"/>
                  </a:lnTo>
                  <a:lnTo>
                    <a:pt x="4108" y="18502"/>
                  </a:lnTo>
                  <a:cubicBezTo>
                    <a:pt x="4108" y="18502"/>
                    <a:pt x="2382" y="29266"/>
                    <a:pt x="1191" y="36326"/>
                  </a:cubicBezTo>
                  <a:cubicBezTo>
                    <a:pt x="977" y="37540"/>
                    <a:pt x="167" y="40172"/>
                    <a:pt x="1" y="41100"/>
                  </a:cubicBezTo>
                  <a:cubicBezTo>
                    <a:pt x="36" y="40898"/>
                    <a:pt x="8145" y="40838"/>
                    <a:pt x="8573" y="40838"/>
                  </a:cubicBezTo>
                  <a:lnTo>
                    <a:pt x="25099" y="40838"/>
                  </a:lnTo>
                  <a:cubicBezTo>
                    <a:pt x="25597" y="40838"/>
                    <a:pt x="26545" y="40952"/>
                    <a:pt x="27417" y="40952"/>
                  </a:cubicBezTo>
                  <a:cubicBezTo>
                    <a:pt x="28170" y="40952"/>
                    <a:pt x="28868" y="40867"/>
                    <a:pt x="29171" y="40553"/>
                  </a:cubicBezTo>
                  <a:cubicBezTo>
                    <a:pt x="29969" y="39719"/>
                    <a:pt x="30897" y="35885"/>
                    <a:pt x="30945" y="34802"/>
                  </a:cubicBezTo>
                  <a:cubicBezTo>
                    <a:pt x="31099" y="31223"/>
                    <a:pt x="30865" y="27656"/>
                    <a:pt x="30815" y="24053"/>
                  </a:cubicBezTo>
                  <a:lnTo>
                    <a:pt x="30815" y="24053"/>
                  </a:lnTo>
                  <a:cubicBezTo>
                    <a:pt x="30843" y="25496"/>
                    <a:pt x="31258" y="26805"/>
                    <a:pt x="31433" y="28230"/>
                  </a:cubicBezTo>
                  <a:cubicBezTo>
                    <a:pt x="31671" y="30099"/>
                    <a:pt x="32005" y="31956"/>
                    <a:pt x="32302" y="33826"/>
                  </a:cubicBezTo>
                  <a:cubicBezTo>
                    <a:pt x="32540" y="35314"/>
                    <a:pt x="32779" y="36802"/>
                    <a:pt x="32957" y="38302"/>
                  </a:cubicBezTo>
                  <a:cubicBezTo>
                    <a:pt x="33052" y="38981"/>
                    <a:pt x="32933" y="39386"/>
                    <a:pt x="33517" y="39648"/>
                  </a:cubicBezTo>
                  <a:cubicBezTo>
                    <a:pt x="33699" y="39730"/>
                    <a:pt x="33965" y="39751"/>
                    <a:pt x="34255" y="39751"/>
                  </a:cubicBezTo>
                  <a:cubicBezTo>
                    <a:pt x="34560" y="39751"/>
                    <a:pt x="34891" y="39728"/>
                    <a:pt x="35180" y="39728"/>
                  </a:cubicBezTo>
                  <a:cubicBezTo>
                    <a:pt x="35336" y="39728"/>
                    <a:pt x="35479" y="39734"/>
                    <a:pt x="35600" y="39755"/>
                  </a:cubicBezTo>
                  <a:cubicBezTo>
                    <a:pt x="35803" y="39791"/>
                    <a:pt x="35993" y="39803"/>
                    <a:pt x="36196" y="39815"/>
                  </a:cubicBezTo>
                  <a:cubicBezTo>
                    <a:pt x="36269" y="39817"/>
                    <a:pt x="36343" y="39818"/>
                    <a:pt x="36416" y="39818"/>
                  </a:cubicBezTo>
                  <a:cubicBezTo>
                    <a:pt x="37423" y="39818"/>
                    <a:pt x="38411" y="39600"/>
                    <a:pt x="39398" y="39434"/>
                  </a:cubicBezTo>
                  <a:cubicBezTo>
                    <a:pt x="40327" y="39267"/>
                    <a:pt x="40589" y="39183"/>
                    <a:pt x="40565" y="38052"/>
                  </a:cubicBezTo>
                  <a:cubicBezTo>
                    <a:pt x="40387" y="29123"/>
                    <a:pt x="39101" y="20241"/>
                    <a:pt x="36731" y="11632"/>
                  </a:cubicBezTo>
                  <a:cubicBezTo>
                    <a:pt x="36374" y="10311"/>
                    <a:pt x="35981" y="8989"/>
                    <a:pt x="35291" y="7811"/>
                  </a:cubicBezTo>
                  <a:cubicBezTo>
                    <a:pt x="34112" y="5810"/>
                    <a:pt x="31409" y="4084"/>
                    <a:pt x="29338" y="3108"/>
                  </a:cubicBezTo>
                  <a:cubicBezTo>
                    <a:pt x="29314" y="3097"/>
                    <a:pt x="29284" y="3092"/>
                    <a:pt x="29250" y="3092"/>
                  </a:cubicBezTo>
                  <a:cubicBezTo>
                    <a:pt x="28888" y="3092"/>
                    <a:pt x="27989" y="3623"/>
                    <a:pt x="27627" y="3623"/>
                  </a:cubicBezTo>
                  <a:cubicBezTo>
                    <a:pt x="27593" y="3623"/>
                    <a:pt x="27564" y="3618"/>
                    <a:pt x="27540" y="3608"/>
                  </a:cubicBezTo>
                  <a:cubicBezTo>
                    <a:pt x="27278" y="3489"/>
                    <a:pt x="27052" y="3310"/>
                    <a:pt x="26790" y="3203"/>
                  </a:cubicBezTo>
                  <a:cubicBezTo>
                    <a:pt x="26647" y="3141"/>
                    <a:pt x="26514" y="3114"/>
                    <a:pt x="26386" y="3114"/>
                  </a:cubicBezTo>
                  <a:cubicBezTo>
                    <a:pt x="25832" y="3114"/>
                    <a:pt x="25398" y="3616"/>
                    <a:pt x="24885" y="3858"/>
                  </a:cubicBezTo>
                  <a:cubicBezTo>
                    <a:pt x="24551" y="4012"/>
                    <a:pt x="24194" y="4084"/>
                    <a:pt x="23825" y="4084"/>
                  </a:cubicBezTo>
                  <a:cubicBezTo>
                    <a:pt x="23607" y="4075"/>
                    <a:pt x="23407" y="3977"/>
                    <a:pt x="23208" y="3977"/>
                  </a:cubicBezTo>
                  <a:cubicBezTo>
                    <a:pt x="23136" y="3977"/>
                    <a:pt x="23064" y="3990"/>
                    <a:pt x="22992" y="4024"/>
                  </a:cubicBezTo>
                  <a:cubicBezTo>
                    <a:pt x="22915" y="4064"/>
                    <a:pt x="22830" y="4083"/>
                    <a:pt x="22740" y="4083"/>
                  </a:cubicBezTo>
                  <a:cubicBezTo>
                    <a:pt x="21407" y="4083"/>
                    <a:pt x="18765" y="0"/>
                    <a:pt x="18765" y="0"/>
                  </a:cubicBezTo>
                  <a:close/>
                </a:path>
              </a:pathLst>
            </a:custGeom>
            <a:solidFill>
              <a:srgbClr val="BC74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g2b303bf5d57_1_202"/>
            <p:cNvSpPr/>
            <p:nvPr/>
          </p:nvSpPr>
          <p:spPr>
            <a:xfrm>
              <a:off x="2660725" y="4309300"/>
              <a:ext cx="322700" cy="120875"/>
            </a:xfrm>
            <a:custGeom>
              <a:rect b="b" l="l" r="r" t="t"/>
              <a:pathLst>
                <a:path extrusionOk="0" h="4835" w="12908">
                  <a:moveTo>
                    <a:pt x="1596" y="0"/>
                  </a:moveTo>
                  <a:cubicBezTo>
                    <a:pt x="918" y="0"/>
                    <a:pt x="1" y="965"/>
                    <a:pt x="1" y="965"/>
                  </a:cubicBezTo>
                  <a:lnTo>
                    <a:pt x="251" y="4286"/>
                  </a:lnTo>
                  <a:cubicBezTo>
                    <a:pt x="311" y="4280"/>
                    <a:pt x="373" y="4277"/>
                    <a:pt x="436" y="4277"/>
                  </a:cubicBezTo>
                  <a:cubicBezTo>
                    <a:pt x="1052" y="4277"/>
                    <a:pt x="1807" y="4566"/>
                    <a:pt x="2239" y="4620"/>
                  </a:cubicBezTo>
                  <a:cubicBezTo>
                    <a:pt x="2368" y="4639"/>
                    <a:pt x="2582" y="4654"/>
                    <a:pt x="2845" y="4654"/>
                  </a:cubicBezTo>
                  <a:cubicBezTo>
                    <a:pt x="3534" y="4654"/>
                    <a:pt x="4557" y="4556"/>
                    <a:pt x="5264" y="4203"/>
                  </a:cubicBezTo>
                  <a:cubicBezTo>
                    <a:pt x="5323" y="4179"/>
                    <a:pt x="5371" y="4143"/>
                    <a:pt x="5418" y="4120"/>
                  </a:cubicBezTo>
                  <a:cubicBezTo>
                    <a:pt x="5811" y="4465"/>
                    <a:pt x="6311" y="4810"/>
                    <a:pt x="6847" y="4834"/>
                  </a:cubicBezTo>
                  <a:cubicBezTo>
                    <a:pt x="6847" y="4834"/>
                    <a:pt x="7276" y="4786"/>
                    <a:pt x="7240" y="4620"/>
                  </a:cubicBezTo>
                  <a:cubicBezTo>
                    <a:pt x="7061" y="4286"/>
                    <a:pt x="6871" y="3977"/>
                    <a:pt x="6657" y="3679"/>
                  </a:cubicBezTo>
                  <a:lnTo>
                    <a:pt x="6657" y="3679"/>
                  </a:lnTo>
                  <a:cubicBezTo>
                    <a:pt x="7073" y="4108"/>
                    <a:pt x="7752" y="4798"/>
                    <a:pt x="8538" y="4834"/>
                  </a:cubicBezTo>
                  <a:cubicBezTo>
                    <a:pt x="8538" y="4834"/>
                    <a:pt x="8966" y="4786"/>
                    <a:pt x="8931" y="4620"/>
                  </a:cubicBezTo>
                  <a:cubicBezTo>
                    <a:pt x="8907" y="4513"/>
                    <a:pt x="8490" y="3905"/>
                    <a:pt x="8169" y="3417"/>
                  </a:cubicBezTo>
                  <a:lnTo>
                    <a:pt x="8169" y="3417"/>
                  </a:lnTo>
                  <a:lnTo>
                    <a:pt x="8181" y="3429"/>
                  </a:lnTo>
                  <a:cubicBezTo>
                    <a:pt x="8526" y="3727"/>
                    <a:pt x="9347" y="4786"/>
                    <a:pt x="10324" y="4834"/>
                  </a:cubicBezTo>
                  <a:cubicBezTo>
                    <a:pt x="10324" y="4834"/>
                    <a:pt x="10752" y="4786"/>
                    <a:pt x="10705" y="4620"/>
                  </a:cubicBezTo>
                  <a:cubicBezTo>
                    <a:pt x="10598" y="4405"/>
                    <a:pt x="10478" y="4191"/>
                    <a:pt x="10336" y="4001"/>
                  </a:cubicBezTo>
                  <a:lnTo>
                    <a:pt x="10336" y="4001"/>
                  </a:lnTo>
                  <a:cubicBezTo>
                    <a:pt x="10621" y="4215"/>
                    <a:pt x="10931" y="4405"/>
                    <a:pt x="11252" y="4572"/>
                  </a:cubicBezTo>
                  <a:cubicBezTo>
                    <a:pt x="11648" y="4768"/>
                    <a:pt x="11978" y="4834"/>
                    <a:pt x="12238" y="4834"/>
                  </a:cubicBezTo>
                  <a:cubicBezTo>
                    <a:pt x="12673" y="4834"/>
                    <a:pt x="12907" y="4647"/>
                    <a:pt x="12907" y="4572"/>
                  </a:cubicBezTo>
                  <a:cubicBezTo>
                    <a:pt x="12907" y="4441"/>
                    <a:pt x="10669" y="2179"/>
                    <a:pt x="10228" y="2000"/>
                  </a:cubicBezTo>
                  <a:cubicBezTo>
                    <a:pt x="9788" y="1822"/>
                    <a:pt x="7061" y="1143"/>
                    <a:pt x="5835" y="893"/>
                  </a:cubicBezTo>
                  <a:cubicBezTo>
                    <a:pt x="5192" y="762"/>
                    <a:pt x="2275" y="0"/>
                    <a:pt x="1596" y="0"/>
                  </a:cubicBezTo>
                  <a:close/>
                </a:path>
              </a:pathLst>
            </a:custGeom>
            <a:solidFill>
              <a:srgbClr val="FE8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g2b303bf5d57_1_202"/>
            <p:cNvSpPr/>
            <p:nvPr/>
          </p:nvSpPr>
          <p:spPr>
            <a:xfrm>
              <a:off x="2571150" y="4262850"/>
              <a:ext cx="150925" cy="179675"/>
            </a:xfrm>
            <a:custGeom>
              <a:rect b="b" l="l" r="r" t="t"/>
              <a:pathLst>
                <a:path extrusionOk="0" h="7187" w="6037">
                  <a:moveTo>
                    <a:pt x="4334" y="1"/>
                  </a:moveTo>
                  <a:cubicBezTo>
                    <a:pt x="4334" y="1"/>
                    <a:pt x="0" y="6930"/>
                    <a:pt x="2560" y="7168"/>
                  </a:cubicBezTo>
                  <a:cubicBezTo>
                    <a:pt x="2686" y="7181"/>
                    <a:pt x="2807" y="7187"/>
                    <a:pt x="2923" y="7187"/>
                  </a:cubicBezTo>
                  <a:cubicBezTo>
                    <a:pt x="5178" y="7187"/>
                    <a:pt x="5735" y="4948"/>
                    <a:pt x="5882" y="3001"/>
                  </a:cubicBezTo>
                  <a:cubicBezTo>
                    <a:pt x="6037" y="965"/>
                    <a:pt x="4334" y="1"/>
                    <a:pt x="4334" y="1"/>
                  </a:cubicBezTo>
                  <a:close/>
                </a:path>
              </a:pathLst>
            </a:custGeom>
            <a:solidFill>
              <a:srgbClr val="874C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g2b303bf5d57_1_202"/>
            <p:cNvSpPr/>
            <p:nvPr/>
          </p:nvSpPr>
          <p:spPr>
            <a:xfrm>
              <a:off x="1999050" y="3442825"/>
              <a:ext cx="727800" cy="1016200"/>
            </a:xfrm>
            <a:custGeom>
              <a:rect b="b" l="l" r="r" t="t"/>
              <a:pathLst>
                <a:path extrusionOk="0" h="40648" w="29112">
                  <a:moveTo>
                    <a:pt x="22908" y="0"/>
                  </a:moveTo>
                  <a:lnTo>
                    <a:pt x="22908" y="0"/>
                  </a:lnTo>
                  <a:cubicBezTo>
                    <a:pt x="22908" y="0"/>
                    <a:pt x="22253" y="36"/>
                    <a:pt x="21217" y="167"/>
                  </a:cubicBezTo>
                  <a:cubicBezTo>
                    <a:pt x="18991" y="429"/>
                    <a:pt x="14990" y="1107"/>
                    <a:pt x="11704" y="2727"/>
                  </a:cubicBezTo>
                  <a:cubicBezTo>
                    <a:pt x="6858" y="5108"/>
                    <a:pt x="1251" y="21443"/>
                    <a:pt x="346" y="28575"/>
                  </a:cubicBezTo>
                  <a:cubicBezTo>
                    <a:pt x="0" y="31313"/>
                    <a:pt x="2072" y="34123"/>
                    <a:pt x="5334" y="36326"/>
                  </a:cubicBezTo>
                  <a:cubicBezTo>
                    <a:pt x="9076" y="38878"/>
                    <a:pt x="14376" y="40647"/>
                    <a:pt x="19343" y="40647"/>
                  </a:cubicBezTo>
                  <a:cubicBezTo>
                    <a:pt x="21282" y="40647"/>
                    <a:pt x="23171" y="40377"/>
                    <a:pt x="24896" y="39779"/>
                  </a:cubicBezTo>
                  <a:cubicBezTo>
                    <a:pt x="29111" y="38183"/>
                    <a:pt x="27706" y="32778"/>
                    <a:pt x="26599" y="32028"/>
                  </a:cubicBezTo>
                  <a:cubicBezTo>
                    <a:pt x="22598" y="29337"/>
                    <a:pt x="14990" y="27634"/>
                    <a:pt x="14026" y="26063"/>
                  </a:cubicBezTo>
                  <a:cubicBezTo>
                    <a:pt x="13062" y="24491"/>
                    <a:pt x="17907" y="20467"/>
                    <a:pt x="18062" y="13692"/>
                  </a:cubicBezTo>
                  <a:lnTo>
                    <a:pt x="22110" y="2286"/>
                  </a:lnTo>
                  <a:lnTo>
                    <a:pt x="22908" y="0"/>
                  </a:lnTo>
                  <a:close/>
                </a:path>
              </a:pathLst>
            </a:custGeom>
            <a:solidFill>
              <a:srgbClr val="BC74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g2b303bf5d57_1_202"/>
            <p:cNvSpPr/>
            <p:nvPr/>
          </p:nvSpPr>
          <p:spPr>
            <a:xfrm>
              <a:off x="2006200" y="4161350"/>
              <a:ext cx="626875" cy="295850"/>
            </a:xfrm>
            <a:custGeom>
              <a:rect b="b" l="l" r="r" t="t"/>
              <a:pathLst>
                <a:path extrusionOk="0" h="11834" w="25075">
                  <a:moveTo>
                    <a:pt x="60" y="1"/>
                  </a:moveTo>
                  <a:lnTo>
                    <a:pt x="60" y="1"/>
                  </a:lnTo>
                  <a:cubicBezTo>
                    <a:pt x="24" y="310"/>
                    <a:pt x="12" y="632"/>
                    <a:pt x="36" y="941"/>
                  </a:cubicBezTo>
                  <a:cubicBezTo>
                    <a:pt x="60" y="1263"/>
                    <a:pt x="107" y="1572"/>
                    <a:pt x="191" y="1882"/>
                  </a:cubicBezTo>
                  <a:cubicBezTo>
                    <a:pt x="345" y="2501"/>
                    <a:pt x="595" y="3096"/>
                    <a:pt x="929" y="3644"/>
                  </a:cubicBezTo>
                  <a:cubicBezTo>
                    <a:pt x="1607" y="4716"/>
                    <a:pt x="2465" y="5680"/>
                    <a:pt x="3465" y="6490"/>
                  </a:cubicBezTo>
                  <a:cubicBezTo>
                    <a:pt x="4441" y="7287"/>
                    <a:pt x="5513" y="8002"/>
                    <a:pt x="6632" y="8609"/>
                  </a:cubicBezTo>
                  <a:cubicBezTo>
                    <a:pt x="7751" y="9204"/>
                    <a:pt x="8918" y="9728"/>
                    <a:pt x="10109" y="10169"/>
                  </a:cubicBezTo>
                  <a:cubicBezTo>
                    <a:pt x="11311" y="10609"/>
                    <a:pt x="12537" y="10966"/>
                    <a:pt x="13776" y="11228"/>
                  </a:cubicBezTo>
                  <a:cubicBezTo>
                    <a:pt x="15026" y="11514"/>
                    <a:pt x="16288" y="11693"/>
                    <a:pt x="17550" y="11776"/>
                  </a:cubicBezTo>
                  <a:cubicBezTo>
                    <a:pt x="18070" y="11815"/>
                    <a:pt x="18590" y="11834"/>
                    <a:pt x="19110" y="11834"/>
                  </a:cubicBezTo>
                  <a:cubicBezTo>
                    <a:pt x="19862" y="11834"/>
                    <a:pt x="20613" y="11794"/>
                    <a:pt x="21360" y="11716"/>
                  </a:cubicBezTo>
                  <a:cubicBezTo>
                    <a:pt x="22634" y="11574"/>
                    <a:pt x="23872" y="11288"/>
                    <a:pt x="25075" y="10859"/>
                  </a:cubicBezTo>
                  <a:lnTo>
                    <a:pt x="25075" y="10859"/>
                  </a:lnTo>
                  <a:cubicBezTo>
                    <a:pt x="23860" y="11252"/>
                    <a:pt x="22610" y="11502"/>
                    <a:pt x="21348" y="11609"/>
                  </a:cubicBezTo>
                  <a:cubicBezTo>
                    <a:pt x="20717" y="11663"/>
                    <a:pt x="20086" y="11690"/>
                    <a:pt x="19455" y="11690"/>
                  </a:cubicBezTo>
                  <a:cubicBezTo>
                    <a:pt x="18824" y="11690"/>
                    <a:pt x="18193" y="11663"/>
                    <a:pt x="17562" y="11609"/>
                  </a:cubicBezTo>
                  <a:cubicBezTo>
                    <a:pt x="15038" y="11395"/>
                    <a:pt x="12561" y="10847"/>
                    <a:pt x="10192" y="9966"/>
                  </a:cubicBezTo>
                  <a:cubicBezTo>
                    <a:pt x="7811" y="9109"/>
                    <a:pt x="5537" y="7942"/>
                    <a:pt x="3560" y="6359"/>
                  </a:cubicBezTo>
                  <a:cubicBezTo>
                    <a:pt x="2572" y="5585"/>
                    <a:pt x="1703" y="4644"/>
                    <a:pt x="1012" y="3596"/>
                  </a:cubicBezTo>
                  <a:cubicBezTo>
                    <a:pt x="667" y="3061"/>
                    <a:pt x="405" y="2477"/>
                    <a:pt x="226" y="1882"/>
                  </a:cubicBezTo>
                  <a:cubicBezTo>
                    <a:pt x="60" y="1263"/>
                    <a:pt x="0" y="632"/>
                    <a:pt x="60" y="1"/>
                  </a:cubicBezTo>
                  <a:close/>
                </a:path>
              </a:pathLst>
            </a:custGeom>
            <a:solidFill>
              <a:srgbClr val="874C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g2b303bf5d57_1_202"/>
            <p:cNvSpPr/>
            <p:nvPr/>
          </p:nvSpPr>
          <p:spPr>
            <a:xfrm>
              <a:off x="2343725" y="3785125"/>
              <a:ext cx="348875" cy="539975"/>
            </a:xfrm>
            <a:custGeom>
              <a:rect b="b" l="l" r="r" t="t"/>
              <a:pathLst>
                <a:path extrusionOk="0" h="21599" w="13955">
                  <a:moveTo>
                    <a:pt x="4275" y="0"/>
                  </a:moveTo>
                  <a:cubicBezTo>
                    <a:pt x="4251" y="631"/>
                    <a:pt x="4180" y="1274"/>
                    <a:pt x="4085" y="1905"/>
                  </a:cubicBezTo>
                  <a:cubicBezTo>
                    <a:pt x="3978" y="2536"/>
                    <a:pt x="3823" y="3155"/>
                    <a:pt x="3632" y="3775"/>
                  </a:cubicBezTo>
                  <a:cubicBezTo>
                    <a:pt x="3263" y="4989"/>
                    <a:pt x="2775" y="6180"/>
                    <a:pt x="2180" y="7311"/>
                  </a:cubicBezTo>
                  <a:cubicBezTo>
                    <a:pt x="1882" y="7882"/>
                    <a:pt x="1561" y="8430"/>
                    <a:pt x="1251" y="8989"/>
                  </a:cubicBezTo>
                  <a:cubicBezTo>
                    <a:pt x="941" y="9549"/>
                    <a:pt x="620" y="10109"/>
                    <a:pt x="346" y="10704"/>
                  </a:cubicBezTo>
                  <a:cubicBezTo>
                    <a:pt x="203" y="11002"/>
                    <a:pt x="96" y="11311"/>
                    <a:pt x="37" y="11633"/>
                  </a:cubicBezTo>
                  <a:cubicBezTo>
                    <a:pt x="1" y="11811"/>
                    <a:pt x="13" y="11990"/>
                    <a:pt x="48" y="12157"/>
                  </a:cubicBezTo>
                  <a:cubicBezTo>
                    <a:pt x="72" y="12240"/>
                    <a:pt x="108" y="12323"/>
                    <a:pt x="156" y="12407"/>
                  </a:cubicBezTo>
                  <a:cubicBezTo>
                    <a:pt x="203" y="12478"/>
                    <a:pt x="251" y="12549"/>
                    <a:pt x="310" y="12609"/>
                  </a:cubicBezTo>
                  <a:cubicBezTo>
                    <a:pt x="549" y="12847"/>
                    <a:pt x="810" y="13049"/>
                    <a:pt x="1108" y="13204"/>
                  </a:cubicBezTo>
                  <a:cubicBezTo>
                    <a:pt x="1394" y="13371"/>
                    <a:pt x="1668" y="13514"/>
                    <a:pt x="1965" y="13657"/>
                  </a:cubicBezTo>
                  <a:cubicBezTo>
                    <a:pt x="3144" y="14192"/>
                    <a:pt x="4359" y="14633"/>
                    <a:pt x="5549" y="15085"/>
                  </a:cubicBezTo>
                  <a:cubicBezTo>
                    <a:pt x="6752" y="15538"/>
                    <a:pt x="7954" y="15990"/>
                    <a:pt x="9133" y="16490"/>
                  </a:cubicBezTo>
                  <a:cubicBezTo>
                    <a:pt x="10312" y="16979"/>
                    <a:pt x="11455" y="17550"/>
                    <a:pt x="12550" y="18217"/>
                  </a:cubicBezTo>
                  <a:lnTo>
                    <a:pt x="12752" y="18348"/>
                  </a:lnTo>
                  <a:cubicBezTo>
                    <a:pt x="12824" y="18383"/>
                    <a:pt x="12883" y="18443"/>
                    <a:pt x="12943" y="18491"/>
                  </a:cubicBezTo>
                  <a:cubicBezTo>
                    <a:pt x="13050" y="18586"/>
                    <a:pt x="13157" y="18717"/>
                    <a:pt x="13241" y="18848"/>
                  </a:cubicBezTo>
                  <a:cubicBezTo>
                    <a:pt x="13407" y="19110"/>
                    <a:pt x="13538" y="19395"/>
                    <a:pt x="13633" y="19705"/>
                  </a:cubicBezTo>
                  <a:cubicBezTo>
                    <a:pt x="13812" y="20312"/>
                    <a:pt x="13919" y="20955"/>
                    <a:pt x="13955" y="21598"/>
                  </a:cubicBezTo>
                  <a:cubicBezTo>
                    <a:pt x="13943" y="20943"/>
                    <a:pt x="13860" y="20312"/>
                    <a:pt x="13693" y="19693"/>
                  </a:cubicBezTo>
                  <a:cubicBezTo>
                    <a:pt x="13610" y="19372"/>
                    <a:pt x="13479" y="19074"/>
                    <a:pt x="13312" y="18800"/>
                  </a:cubicBezTo>
                  <a:cubicBezTo>
                    <a:pt x="13229" y="18657"/>
                    <a:pt x="13122" y="18526"/>
                    <a:pt x="13002" y="18407"/>
                  </a:cubicBezTo>
                  <a:cubicBezTo>
                    <a:pt x="12943" y="18372"/>
                    <a:pt x="12871" y="18312"/>
                    <a:pt x="12812" y="18264"/>
                  </a:cubicBezTo>
                  <a:lnTo>
                    <a:pt x="12610" y="18133"/>
                  </a:lnTo>
                  <a:cubicBezTo>
                    <a:pt x="11514" y="17443"/>
                    <a:pt x="10371" y="16848"/>
                    <a:pt x="9181" y="16348"/>
                  </a:cubicBezTo>
                  <a:cubicBezTo>
                    <a:pt x="8014" y="15824"/>
                    <a:pt x="6811" y="15371"/>
                    <a:pt x="5609" y="14907"/>
                  </a:cubicBezTo>
                  <a:cubicBezTo>
                    <a:pt x="4418" y="14443"/>
                    <a:pt x="3216" y="14002"/>
                    <a:pt x="2049" y="13466"/>
                  </a:cubicBezTo>
                  <a:cubicBezTo>
                    <a:pt x="1763" y="13323"/>
                    <a:pt x="1477" y="13180"/>
                    <a:pt x="1203" y="13026"/>
                  </a:cubicBezTo>
                  <a:cubicBezTo>
                    <a:pt x="930" y="12883"/>
                    <a:pt x="679" y="12692"/>
                    <a:pt x="465" y="12478"/>
                  </a:cubicBezTo>
                  <a:cubicBezTo>
                    <a:pt x="251" y="12264"/>
                    <a:pt x="168" y="11966"/>
                    <a:pt x="227" y="11680"/>
                  </a:cubicBezTo>
                  <a:cubicBezTo>
                    <a:pt x="287" y="11371"/>
                    <a:pt x="382" y="11073"/>
                    <a:pt x="525" y="10787"/>
                  </a:cubicBezTo>
                  <a:cubicBezTo>
                    <a:pt x="787" y="10216"/>
                    <a:pt x="1096" y="9656"/>
                    <a:pt x="1418" y="9097"/>
                  </a:cubicBezTo>
                  <a:cubicBezTo>
                    <a:pt x="1727" y="8537"/>
                    <a:pt x="2037" y="7977"/>
                    <a:pt x="2323" y="7394"/>
                  </a:cubicBezTo>
                  <a:cubicBezTo>
                    <a:pt x="2906" y="6251"/>
                    <a:pt x="3382" y="5048"/>
                    <a:pt x="3739" y="3810"/>
                  </a:cubicBezTo>
                  <a:cubicBezTo>
                    <a:pt x="4085" y="2572"/>
                    <a:pt x="4263" y="1286"/>
                    <a:pt x="4275" y="0"/>
                  </a:cubicBezTo>
                  <a:close/>
                </a:path>
              </a:pathLst>
            </a:custGeom>
            <a:solidFill>
              <a:srgbClr val="874C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2b303bf5d57_1_202"/>
            <p:cNvSpPr/>
            <p:nvPr/>
          </p:nvSpPr>
          <p:spPr>
            <a:xfrm>
              <a:off x="2529475" y="3432400"/>
              <a:ext cx="318800" cy="154800"/>
            </a:xfrm>
            <a:custGeom>
              <a:rect b="b" l="l" r="r" t="t"/>
              <a:pathLst>
                <a:path extrusionOk="0" h="6192" w="12752">
                  <a:moveTo>
                    <a:pt x="2203" y="0"/>
                  </a:moveTo>
                  <a:cubicBezTo>
                    <a:pt x="2036" y="191"/>
                    <a:pt x="1036" y="453"/>
                    <a:pt x="0" y="572"/>
                  </a:cubicBezTo>
                  <a:cubicBezTo>
                    <a:pt x="84" y="989"/>
                    <a:pt x="215" y="1393"/>
                    <a:pt x="393" y="1774"/>
                  </a:cubicBezTo>
                  <a:cubicBezTo>
                    <a:pt x="536" y="2096"/>
                    <a:pt x="703" y="2405"/>
                    <a:pt x="893" y="2703"/>
                  </a:cubicBezTo>
                  <a:cubicBezTo>
                    <a:pt x="1917" y="4287"/>
                    <a:pt x="3679" y="5680"/>
                    <a:pt x="5763" y="6061"/>
                  </a:cubicBezTo>
                  <a:cubicBezTo>
                    <a:pt x="6192" y="6144"/>
                    <a:pt x="6632" y="6180"/>
                    <a:pt x="7073" y="6192"/>
                  </a:cubicBezTo>
                  <a:cubicBezTo>
                    <a:pt x="9561" y="6192"/>
                    <a:pt x="12157" y="4334"/>
                    <a:pt x="12752" y="3751"/>
                  </a:cubicBezTo>
                  <a:lnTo>
                    <a:pt x="10514" y="2382"/>
                  </a:lnTo>
                  <a:cubicBezTo>
                    <a:pt x="10514" y="2382"/>
                    <a:pt x="9430" y="3239"/>
                    <a:pt x="9430" y="3239"/>
                  </a:cubicBezTo>
                  <a:cubicBezTo>
                    <a:pt x="8726" y="3671"/>
                    <a:pt x="7913" y="3907"/>
                    <a:pt x="7095" y="3907"/>
                  </a:cubicBezTo>
                  <a:cubicBezTo>
                    <a:pt x="7056" y="3907"/>
                    <a:pt x="7017" y="3907"/>
                    <a:pt x="6977" y="3906"/>
                  </a:cubicBezTo>
                  <a:cubicBezTo>
                    <a:pt x="6704" y="3906"/>
                    <a:pt x="6430" y="3882"/>
                    <a:pt x="6168" y="3834"/>
                  </a:cubicBezTo>
                  <a:cubicBezTo>
                    <a:pt x="3882" y="3417"/>
                    <a:pt x="2382" y="1215"/>
                    <a:pt x="2203" y="0"/>
                  </a:cubicBezTo>
                  <a:close/>
                </a:path>
              </a:pathLst>
            </a:custGeom>
            <a:solidFill>
              <a:srgbClr val="BC74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g2b303bf5d57_1_202"/>
            <p:cNvSpPr/>
            <p:nvPr/>
          </p:nvSpPr>
          <p:spPr>
            <a:xfrm>
              <a:off x="2749450" y="3202900"/>
              <a:ext cx="21150" cy="41700"/>
            </a:xfrm>
            <a:custGeom>
              <a:rect b="b" l="l" r="r" t="t"/>
              <a:pathLst>
                <a:path extrusionOk="0" h="1668" w="846">
                  <a:moveTo>
                    <a:pt x="417" y="1"/>
                  </a:moveTo>
                  <a:cubicBezTo>
                    <a:pt x="191" y="1"/>
                    <a:pt x="0" y="370"/>
                    <a:pt x="0" y="834"/>
                  </a:cubicBezTo>
                  <a:cubicBezTo>
                    <a:pt x="0" y="1287"/>
                    <a:pt x="191" y="1668"/>
                    <a:pt x="417" y="1668"/>
                  </a:cubicBezTo>
                  <a:cubicBezTo>
                    <a:pt x="655" y="1668"/>
                    <a:pt x="845" y="1287"/>
                    <a:pt x="845" y="834"/>
                  </a:cubicBezTo>
                  <a:cubicBezTo>
                    <a:pt x="845" y="370"/>
                    <a:pt x="655" y="1"/>
                    <a:pt x="417" y="1"/>
                  </a:cubicBezTo>
                  <a:close/>
                </a:path>
              </a:pathLst>
            </a:custGeom>
            <a:solidFill>
              <a:srgbClr val="5621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g2b303bf5d57_1_202"/>
            <p:cNvSpPr/>
            <p:nvPr/>
          </p:nvSpPr>
          <p:spPr>
            <a:xfrm>
              <a:off x="2759850" y="3225525"/>
              <a:ext cx="9250" cy="12825"/>
            </a:xfrm>
            <a:custGeom>
              <a:rect b="b" l="l" r="r" t="t"/>
              <a:pathLst>
                <a:path extrusionOk="0" h="513" w="370">
                  <a:moveTo>
                    <a:pt x="191" y="1"/>
                  </a:moveTo>
                  <a:cubicBezTo>
                    <a:pt x="84" y="1"/>
                    <a:pt x="1" y="120"/>
                    <a:pt x="1" y="262"/>
                  </a:cubicBezTo>
                  <a:cubicBezTo>
                    <a:pt x="1" y="393"/>
                    <a:pt x="84" y="513"/>
                    <a:pt x="191" y="513"/>
                  </a:cubicBezTo>
                  <a:cubicBezTo>
                    <a:pt x="287" y="513"/>
                    <a:pt x="370" y="393"/>
                    <a:pt x="370" y="262"/>
                  </a:cubicBezTo>
                  <a:cubicBezTo>
                    <a:pt x="370" y="120"/>
                    <a:pt x="287" y="1"/>
                    <a:pt x="1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g2b303bf5d57_1_202"/>
            <p:cNvSpPr/>
            <p:nvPr/>
          </p:nvSpPr>
          <p:spPr>
            <a:xfrm>
              <a:off x="2862850" y="3212425"/>
              <a:ext cx="20850" cy="41700"/>
            </a:xfrm>
            <a:custGeom>
              <a:rect b="b" l="l" r="r" t="t"/>
              <a:pathLst>
                <a:path extrusionOk="0" h="1668" w="834">
                  <a:moveTo>
                    <a:pt x="417" y="1"/>
                  </a:moveTo>
                  <a:cubicBezTo>
                    <a:pt x="191" y="1"/>
                    <a:pt x="0" y="370"/>
                    <a:pt x="0" y="834"/>
                  </a:cubicBezTo>
                  <a:cubicBezTo>
                    <a:pt x="0" y="1298"/>
                    <a:pt x="191" y="1668"/>
                    <a:pt x="417" y="1668"/>
                  </a:cubicBezTo>
                  <a:cubicBezTo>
                    <a:pt x="655" y="1668"/>
                    <a:pt x="834" y="1298"/>
                    <a:pt x="834" y="834"/>
                  </a:cubicBezTo>
                  <a:cubicBezTo>
                    <a:pt x="834" y="370"/>
                    <a:pt x="655" y="1"/>
                    <a:pt x="417" y="1"/>
                  </a:cubicBezTo>
                  <a:close/>
                </a:path>
              </a:pathLst>
            </a:custGeom>
            <a:solidFill>
              <a:srgbClr val="5621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g2b303bf5d57_1_202"/>
            <p:cNvSpPr/>
            <p:nvPr/>
          </p:nvSpPr>
          <p:spPr>
            <a:xfrm>
              <a:off x="2772950" y="3307975"/>
              <a:ext cx="64325" cy="43600"/>
            </a:xfrm>
            <a:custGeom>
              <a:rect b="b" l="l" r="r" t="t"/>
              <a:pathLst>
                <a:path extrusionOk="0" h="1744" w="2573">
                  <a:moveTo>
                    <a:pt x="477" y="1"/>
                  </a:moveTo>
                  <a:cubicBezTo>
                    <a:pt x="392" y="1"/>
                    <a:pt x="333" y="12"/>
                    <a:pt x="310" y="36"/>
                  </a:cubicBezTo>
                  <a:cubicBezTo>
                    <a:pt x="1" y="548"/>
                    <a:pt x="525" y="1667"/>
                    <a:pt x="1120" y="1739"/>
                  </a:cubicBezTo>
                  <a:cubicBezTo>
                    <a:pt x="1146" y="1742"/>
                    <a:pt x="1173" y="1744"/>
                    <a:pt x="1199" y="1744"/>
                  </a:cubicBezTo>
                  <a:cubicBezTo>
                    <a:pt x="1878" y="1744"/>
                    <a:pt x="2572" y="756"/>
                    <a:pt x="2572" y="584"/>
                  </a:cubicBezTo>
                  <a:cubicBezTo>
                    <a:pt x="2572" y="430"/>
                    <a:pt x="1012" y="1"/>
                    <a:pt x="4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2b303bf5d57_1_202"/>
            <p:cNvSpPr/>
            <p:nvPr/>
          </p:nvSpPr>
          <p:spPr>
            <a:xfrm>
              <a:off x="2726925" y="3161525"/>
              <a:ext cx="63100" cy="11925"/>
            </a:xfrm>
            <a:custGeom>
              <a:rect b="b" l="l" r="r" t="t"/>
              <a:pathLst>
                <a:path extrusionOk="0" h="477" w="2524">
                  <a:moveTo>
                    <a:pt x="1199" y="1"/>
                  </a:moveTo>
                  <a:cubicBezTo>
                    <a:pt x="984" y="1"/>
                    <a:pt x="770" y="25"/>
                    <a:pt x="556" y="48"/>
                  </a:cubicBezTo>
                  <a:cubicBezTo>
                    <a:pt x="330" y="84"/>
                    <a:pt x="56" y="144"/>
                    <a:pt x="8" y="394"/>
                  </a:cubicBezTo>
                  <a:cubicBezTo>
                    <a:pt x="0" y="417"/>
                    <a:pt x="18" y="430"/>
                    <a:pt x="37" y="430"/>
                  </a:cubicBezTo>
                  <a:cubicBezTo>
                    <a:pt x="45" y="430"/>
                    <a:pt x="53" y="428"/>
                    <a:pt x="60" y="423"/>
                  </a:cubicBezTo>
                  <a:lnTo>
                    <a:pt x="60" y="423"/>
                  </a:lnTo>
                  <a:cubicBezTo>
                    <a:pt x="59" y="425"/>
                    <a:pt x="57" y="427"/>
                    <a:pt x="56" y="429"/>
                  </a:cubicBezTo>
                  <a:lnTo>
                    <a:pt x="68" y="417"/>
                  </a:lnTo>
                  <a:lnTo>
                    <a:pt x="68" y="417"/>
                  </a:lnTo>
                  <a:cubicBezTo>
                    <a:pt x="65" y="420"/>
                    <a:pt x="63" y="422"/>
                    <a:pt x="60" y="423"/>
                  </a:cubicBezTo>
                  <a:lnTo>
                    <a:pt x="60" y="423"/>
                  </a:lnTo>
                  <a:cubicBezTo>
                    <a:pt x="204" y="238"/>
                    <a:pt x="451" y="203"/>
                    <a:pt x="651" y="191"/>
                  </a:cubicBezTo>
                  <a:cubicBezTo>
                    <a:pt x="799" y="174"/>
                    <a:pt x="947" y="163"/>
                    <a:pt x="1091" y="163"/>
                  </a:cubicBezTo>
                  <a:cubicBezTo>
                    <a:pt x="1143" y="163"/>
                    <a:pt x="1195" y="164"/>
                    <a:pt x="1246" y="167"/>
                  </a:cubicBezTo>
                  <a:cubicBezTo>
                    <a:pt x="1651" y="179"/>
                    <a:pt x="2068" y="227"/>
                    <a:pt x="2401" y="465"/>
                  </a:cubicBezTo>
                  <a:cubicBezTo>
                    <a:pt x="2414" y="473"/>
                    <a:pt x="2426" y="477"/>
                    <a:pt x="2437" y="477"/>
                  </a:cubicBezTo>
                  <a:cubicBezTo>
                    <a:pt x="2490" y="477"/>
                    <a:pt x="2524" y="397"/>
                    <a:pt x="2485" y="358"/>
                  </a:cubicBezTo>
                  <a:cubicBezTo>
                    <a:pt x="2330" y="215"/>
                    <a:pt x="2139" y="108"/>
                    <a:pt x="1937" y="72"/>
                  </a:cubicBezTo>
                  <a:cubicBezTo>
                    <a:pt x="1687" y="25"/>
                    <a:pt x="1449" y="1"/>
                    <a:pt x="1199" y="1"/>
                  </a:cubicBezTo>
                  <a:close/>
                </a:path>
              </a:pathLst>
            </a:custGeom>
            <a:solidFill>
              <a:srgbClr val="3D30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2b303bf5d57_1_202"/>
            <p:cNvSpPr/>
            <p:nvPr/>
          </p:nvSpPr>
          <p:spPr>
            <a:xfrm>
              <a:off x="2854575" y="3173700"/>
              <a:ext cx="47825" cy="16800"/>
            </a:xfrm>
            <a:custGeom>
              <a:rect b="b" l="l" r="r" t="t"/>
              <a:pathLst>
                <a:path extrusionOk="0" h="672" w="1913">
                  <a:moveTo>
                    <a:pt x="610" y="0"/>
                  </a:moveTo>
                  <a:cubicBezTo>
                    <a:pt x="402" y="0"/>
                    <a:pt x="195" y="42"/>
                    <a:pt x="34" y="157"/>
                  </a:cubicBezTo>
                  <a:cubicBezTo>
                    <a:pt x="1" y="179"/>
                    <a:pt x="8" y="241"/>
                    <a:pt x="47" y="241"/>
                  </a:cubicBezTo>
                  <a:cubicBezTo>
                    <a:pt x="50" y="241"/>
                    <a:pt x="54" y="241"/>
                    <a:pt x="57" y="240"/>
                  </a:cubicBezTo>
                  <a:cubicBezTo>
                    <a:pt x="212" y="228"/>
                    <a:pt x="367" y="180"/>
                    <a:pt x="534" y="169"/>
                  </a:cubicBezTo>
                  <a:cubicBezTo>
                    <a:pt x="689" y="169"/>
                    <a:pt x="855" y="180"/>
                    <a:pt x="1010" y="216"/>
                  </a:cubicBezTo>
                  <a:cubicBezTo>
                    <a:pt x="1165" y="252"/>
                    <a:pt x="1308" y="311"/>
                    <a:pt x="1439" y="395"/>
                  </a:cubicBezTo>
                  <a:cubicBezTo>
                    <a:pt x="1510" y="430"/>
                    <a:pt x="1581" y="478"/>
                    <a:pt x="1653" y="526"/>
                  </a:cubicBezTo>
                  <a:cubicBezTo>
                    <a:pt x="1712" y="585"/>
                    <a:pt x="1772" y="633"/>
                    <a:pt x="1843" y="669"/>
                  </a:cubicBezTo>
                  <a:cubicBezTo>
                    <a:pt x="1848" y="671"/>
                    <a:pt x="1853" y="672"/>
                    <a:pt x="1858" y="672"/>
                  </a:cubicBezTo>
                  <a:cubicBezTo>
                    <a:pt x="1882" y="672"/>
                    <a:pt x="1913" y="650"/>
                    <a:pt x="1903" y="621"/>
                  </a:cubicBezTo>
                  <a:cubicBezTo>
                    <a:pt x="1832" y="466"/>
                    <a:pt x="1701" y="347"/>
                    <a:pt x="1546" y="264"/>
                  </a:cubicBezTo>
                  <a:cubicBezTo>
                    <a:pt x="1403" y="169"/>
                    <a:pt x="1236" y="97"/>
                    <a:pt x="1070" y="61"/>
                  </a:cubicBezTo>
                  <a:cubicBezTo>
                    <a:pt x="930" y="25"/>
                    <a:pt x="770" y="0"/>
                    <a:pt x="610" y="0"/>
                  </a:cubicBezTo>
                  <a:close/>
                </a:path>
              </a:pathLst>
            </a:custGeom>
            <a:solidFill>
              <a:srgbClr val="3D30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g2b303bf5d57_1_202"/>
            <p:cNvSpPr/>
            <p:nvPr/>
          </p:nvSpPr>
          <p:spPr>
            <a:xfrm>
              <a:off x="2821175" y="3222550"/>
              <a:ext cx="16100" cy="72525"/>
            </a:xfrm>
            <a:custGeom>
              <a:rect b="b" l="l" r="r" t="t"/>
              <a:pathLst>
                <a:path extrusionOk="0" h="2901" w="644">
                  <a:moveTo>
                    <a:pt x="209" y="0"/>
                  </a:moveTo>
                  <a:cubicBezTo>
                    <a:pt x="176" y="0"/>
                    <a:pt x="143" y="24"/>
                    <a:pt x="143" y="72"/>
                  </a:cubicBezTo>
                  <a:lnTo>
                    <a:pt x="155" y="72"/>
                  </a:lnTo>
                  <a:cubicBezTo>
                    <a:pt x="131" y="548"/>
                    <a:pt x="155" y="1024"/>
                    <a:pt x="239" y="1501"/>
                  </a:cubicBezTo>
                  <a:cubicBezTo>
                    <a:pt x="274" y="1727"/>
                    <a:pt x="334" y="1953"/>
                    <a:pt x="417" y="2167"/>
                  </a:cubicBezTo>
                  <a:cubicBezTo>
                    <a:pt x="429" y="2215"/>
                    <a:pt x="477" y="2286"/>
                    <a:pt x="465" y="2334"/>
                  </a:cubicBezTo>
                  <a:cubicBezTo>
                    <a:pt x="453" y="2382"/>
                    <a:pt x="370" y="2429"/>
                    <a:pt x="334" y="2477"/>
                  </a:cubicBezTo>
                  <a:lnTo>
                    <a:pt x="36" y="2751"/>
                  </a:lnTo>
                  <a:cubicBezTo>
                    <a:pt x="0" y="2775"/>
                    <a:pt x="0" y="2822"/>
                    <a:pt x="12" y="2858"/>
                  </a:cubicBezTo>
                  <a:cubicBezTo>
                    <a:pt x="24" y="2870"/>
                    <a:pt x="36" y="2882"/>
                    <a:pt x="48" y="2894"/>
                  </a:cubicBezTo>
                  <a:cubicBezTo>
                    <a:pt x="61" y="2898"/>
                    <a:pt x="76" y="2901"/>
                    <a:pt x="90" y="2901"/>
                  </a:cubicBezTo>
                  <a:cubicBezTo>
                    <a:pt x="115" y="2901"/>
                    <a:pt x="140" y="2893"/>
                    <a:pt x="155" y="2870"/>
                  </a:cubicBezTo>
                  <a:lnTo>
                    <a:pt x="453" y="2584"/>
                  </a:lnTo>
                  <a:cubicBezTo>
                    <a:pt x="536" y="2513"/>
                    <a:pt x="643" y="2429"/>
                    <a:pt x="631" y="2322"/>
                  </a:cubicBezTo>
                  <a:cubicBezTo>
                    <a:pt x="608" y="2203"/>
                    <a:pt x="572" y="2096"/>
                    <a:pt x="524" y="1989"/>
                  </a:cubicBezTo>
                  <a:cubicBezTo>
                    <a:pt x="477" y="1858"/>
                    <a:pt x="453" y="1739"/>
                    <a:pt x="417" y="1620"/>
                  </a:cubicBezTo>
                  <a:cubicBezTo>
                    <a:pt x="310" y="1096"/>
                    <a:pt x="322" y="584"/>
                    <a:pt x="274" y="72"/>
                  </a:cubicBezTo>
                  <a:cubicBezTo>
                    <a:pt x="274" y="24"/>
                    <a:pt x="242" y="0"/>
                    <a:pt x="209" y="0"/>
                  </a:cubicBezTo>
                  <a:close/>
                </a:path>
              </a:pathLst>
            </a:custGeom>
            <a:solidFill>
              <a:srgbClr val="CC61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g2b303bf5d57_1_202"/>
            <p:cNvSpPr/>
            <p:nvPr/>
          </p:nvSpPr>
          <p:spPr>
            <a:xfrm>
              <a:off x="2871775" y="3234750"/>
              <a:ext cx="9250" cy="13425"/>
            </a:xfrm>
            <a:custGeom>
              <a:rect b="b" l="l" r="r" t="t"/>
              <a:pathLst>
                <a:path extrusionOk="0" h="537" w="370">
                  <a:moveTo>
                    <a:pt x="191" y="1"/>
                  </a:moveTo>
                  <a:cubicBezTo>
                    <a:pt x="84" y="1"/>
                    <a:pt x="1" y="120"/>
                    <a:pt x="1" y="274"/>
                  </a:cubicBezTo>
                  <a:cubicBezTo>
                    <a:pt x="1" y="417"/>
                    <a:pt x="84" y="536"/>
                    <a:pt x="191" y="536"/>
                  </a:cubicBezTo>
                  <a:cubicBezTo>
                    <a:pt x="286" y="536"/>
                    <a:pt x="370" y="417"/>
                    <a:pt x="370" y="274"/>
                  </a:cubicBezTo>
                  <a:cubicBezTo>
                    <a:pt x="370" y="120"/>
                    <a:pt x="286" y="1"/>
                    <a:pt x="1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g2b303bf5d57_1_202"/>
            <p:cNvSpPr/>
            <p:nvPr/>
          </p:nvSpPr>
          <p:spPr>
            <a:xfrm>
              <a:off x="2698700" y="3370325"/>
              <a:ext cx="71600" cy="34425"/>
            </a:xfrm>
            <a:custGeom>
              <a:rect b="b" l="l" r="r" t="t"/>
              <a:pathLst>
                <a:path extrusionOk="0" h="1377" w="2864">
                  <a:moveTo>
                    <a:pt x="68" y="0"/>
                  </a:moveTo>
                  <a:cubicBezTo>
                    <a:pt x="35" y="0"/>
                    <a:pt x="1" y="37"/>
                    <a:pt x="30" y="66"/>
                  </a:cubicBezTo>
                  <a:lnTo>
                    <a:pt x="18" y="66"/>
                  </a:lnTo>
                  <a:cubicBezTo>
                    <a:pt x="185" y="269"/>
                    <a:pt x="387" y="447"/>
                    <a:pt x="601" y="578"/>
                  </a:cubicBezTo>
                  <a:cubicBezTo>
                    <a:pt x="816" y="733"/>
                    <a:pt x="1042" y="864"/>
                    <a:pt x="1280" y="971"/>
                  </a:cubicBezTo>
                  <a:cubicBezTo>
                    <a:pt x="1756" y="1198"/>
                    <a:pt x="2268" y="1340"/>
                    <a:pt x="2792" y="1376"/>
                  </a:cubicBezTo>
                  <a:cubicBezTo>
                    <a:pt x="2863" y="1376"/>
                    <a:pt x="2863" y="1269"/>
                    <a:pt x="2792" y="1257"/>
                  </a:cubicBezTo>
                  <a:cubicBezTo>
                    <a:pt x="2280" y="1198"/>
                    <a:pt x="1792" y="1067"/>
                    <a:pt x="1328" y="852"/>
                  </a:cubicBezTo>
                  <a:cubicBezTo>
                    <a:pt x="1089" y="745"/>
                    <a:pt x="875" y="614"/>
                    <a:pt x="673" y="471"/>
                  </a:cubicBezTo>
                  <a:cubicBezTo>
                    <a:pt x="566" y="400"/>
                    <a:pt x="470" y="328"/>
                    <a:pt x="375" y="245"/>
                  </a:cubicBezTo>
                  <a:cubicBezTo>
                    <a:pt x="280" y="174"/>
                    <a:pt x="185" y="78"/>
                    <a:pt x="89" y="7"/>
                  </a:cubicBezTo>
                  <a:cubicBezTo>
                    <a:pt x="83" y="2"/>
                    <a:pt x="75" y="0"/>
                    <a:pt x="68" y="0"/>
                  </a:cubicBezTo>
                  <a:close/>
                </a:path>
              </a:pathLst>
            </a:custGeom>
            <a:solidFill>
              <a:srgbClr val="CC61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g2b303bf5d57_1_202"/>
            <p:cNvSpPr/>
            <p:nvPr/>
          </p:nvSpPr>
          <p:spPr>
            <a:xfrm>
              <a:off x="2508050" y="3431050"/>
              <a:ext cx="169075" cy="533950"/>
            </a:xfrm>
            <a:custGeom>
              <a:rect b="b" l="l" r="r" t="t"/>
              <a:pathLst>
                <a:path extrusionOk="0" h="21358" w="6763">
                  <a:moveTo>
                    <a:pt x="2067" y="1"/>
                  </a:moveTo>
                  <a:cubicBezTo>
                    <a:pt x="1602" y="1"/>
                    <a:pt x="1134" y="427"/>
                    <a:pt x="893" y="793"/>
                  </a:cubicBezTo>
                  <a:cubicBezTo>
                    <a:pt x="476" y="1447"/>
                    <a:pt x="226" y="2198"/>
                    <a:pt x="167" y="2971"/>
                  </a:cubicBezTo>
                  <a:cubicBezTo>
                    <a:pt x="0" y="4686"/>
                    <a:pt x="607" y="6329"/>
                    <a:pt x="1298" y="7865"/>
                  </a:cubicBezTo>
                  <a:cubicBezTo>
                    <a:pt x="1988" y="9401"/>
                    <a:pt x="2703" y="10901"/>
                    <a:pt x="3453" y="12401"/>
                  </a:cubicBezTo>
                  <a:cubicBezTo>
                    <a:pt x="4096" y="13663"/>
                    <a:pt x="4739" y="14925"/>
                    <a:pt x="5251" y="16247"/>
                  </a:cubicBezTo>
                  <a:cubicBezTo>
                    <a:pt x="5548" y="16997"/>
                    <a:pt x="5787" y="17771"/>
                    <a:pt x="5989" y="18557"/>
                  </a:cubicBezTo>
                  <a:cubicBezTo>
                    <a:pt x="6096" y="18985"/>
                    <a:pt x="6179" y="19414"/>
                    <a:pt x="6263" y="19854"/>
                  </a:cubicBezTo>
                  <a:cubicBezTo>
                    <a:pt x="6298" y="20081"/>
                    <a:pt x="6334" y="20319"/>
                    <a:pt x="6370" y="20545"/>
                  </a:cubicBezTo>
                  <a:cubicBezTo>
                    <a:pt x="6394" y="20807"/>
                    <a:pt x="6441" y="21057"/>
                    <a:pt x="6525" y="21295"/>
                  </a:cubicBezTo>
                  <a:cubicBezTo>
                    <a:pt x="6537" y="21333"/>
                    <a:pt x="6581" y="21358"/>
                    <a:pt x="6620" y="21358"/>
                  </a:cubicBezTo>
                  <a:cubicBezTo>
                    <a:pt x="6655" y="21358"/>
                    <a:pt x="6686" y="21339"/>
                    <a:pt x="6691" y="21295"/>
                  </a:cubicBezTo>
                  <a:cubicBezTo>
                    <a:pt x="6763" y="20902"/>
                    <a:pt x="6668" y="20497"/>
                    <a:pt x="6608" y="20104"/>
                  </a:cubicBezTo>
                  <a:cubicBezTo>
                    <a:pt x="6549" y="19700"/>
                    <a:pt x="6477" y="19331"/>
                    <a:pt x="6394" y="18950"/>
                  </a:cubicBezTo>
                  <a:cubicBezTo>
                    <a:pt x="6239" y="18247"/>
                    <a:pt x="6048" y="17557"/>
                    <a:pt x="5822" y="16878"/>
                  </a:cubicBezTo>
                  <a:cubicBezTo>
                    <a:pt x="5382" y="15616"/>
                    <a:pt x="4858" y="14389"/>
                    <a:pt x="4251" y="13211"/>
                  </a:cubicBezTo>
                  <a:cubicBezTo>
                    <a:pt x="3584" y="11842"/>
                    <a:pt x="2893" y="10496"/>
                    <a:pt x="2262" y="9115"/>
                  </a:cubicBezTo>
                  <a:cubicBezTo>
                    <a:pt x="1560" y="7567"/>
                    <a:pt x="750" y="5996"/>
                    <a:pt x="536" y="4293"/>
                  </a:cubicBezTo>
                  <a:cubicBezTo>
                    <a:pt x="417" y="3448"/>
                    <a:pt x="500" y="2590"/>
                    <a:pt x="762" y="1781"/>
                  </a:cubicBezTo>
                  <a:cubicBezTo>
                    <a:pt x="893" y="1376"/>
                    <a:pt x="1095" y="995"/>
                    <a:pt x="1381" y="674"/>
                  </a:cubicBezTo>
                  <a:cubicBezTo>
                    <a:pt x="1562" y="484"/>
                    <a:pt x="1824" y="294"/>
                    <a:pt x="2082" y="294"/>
                  </a:cubicBezTo>
                  <a:cubicBezTo>
                    <a:pt x="2180" y="294"/>
                    <a:pt x="2277" y="322"/>
                    <a:pt x="2369" y="388"/>
                  </a:cubicBezTo>
                  <a:cubicBezTo>
                    <a:pt x="2397" y="407"/>
                    <a:pt x="2423" y="415"/>
                    <a:pt x="2448" y="415"/>
                  </a:cubicBezTo>
                  <a:cubicBezTo>
                    <a:pt x="2562" y="415"/>
                    <a:pt x="2632" y="238"/>
                    <a:pt x="2524" y="150"/>
                  </a:cubicBezTo>
                  <a:lnTo>
                    <a:pt x="2524" y="150"/>
                  </a:lnTo>
                  <a:lnTo>
                    <a:pt x="2524" y="162"/>
                  </a:lnTo>
                  <a:cubicBezTo>
                    <a:pt x="2378" y="48"/>
                    <a:pt x="2223" y="1"/>
                    <a:pt x="2067" y="1"/>
                  </a:cubicBezTo>
                  <a:close/>
                </a:path>
              </a:pathLst>
            </a:custGeom>
            <a:solidFill>
              <a:srgbClr val="874C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g2b303bf5d57_1_202"/>
            <p:cNvSpPr/>
            <p:nvPr/>
          </p:nvSpPr>
          <p:spPr>
            <a:xfrm>
              <a:off x="2647400" y="3485675"/>
              <a:ext cx="187800" cy="529500"/>
            </a:xfrm>
            <a:custGeom>
              <a:rect b="b" l="l" r="r" t="t"/>
              <a:pathLst>
                <a:path extrusionOk="0" h="21180" w="7512">
                  <a:moveTo>
                    <a:pt x="5904" y="1"/>
                  </a:moveTo>
                  <a:cubicBezTo>
                    <a:pt x="5749" y="1"/>
                    <a:pt x="5701" y="191"/>
                    <a:pt x="5832" y="274"/>
                  </a:cubicBezTo>
                  <a:lnTo>
                    <a:pt x="5820" y="274"/>
                  </a:lnTo>
                  <a:cubicBezTo>
                    <a:pt x="7059" y="620"/>
                    <a:pt x="7166" y="2287"/>
                    <a:pt x="7142" y="3334"/>
                  </a:cubicBezTo>
                  <a:cubicBezTo>
                    <a:pt x="7106" y="4894"/>
                    <a:pt x="6868" y="6430"/>
                    <a:pt x="6463" y="7930"/>
                  </a:cubicBezTo>
                  <a:cubicBezTo>
                    <a:pt x="5654" y="10895"/>
                    <a:pt x="4213" y="13633"/>
                    <a:pt x="2713" y="16288"/>
                  </a:cubicBezTo>
                  <a:cubicBezTo>
                    <a:pt x="1832" y="17860"/>
                    <a:pt x="927" y="19396"/>
                    <a:pt x="58" y="20967"/>
                  </a:cubicBezTo>
                  <a:cubicBezTo>
                    <a:pt x="1" y="21082"/>
                    <a:pt x="89" y="21179"/>
                    <a:pt x="185" y="21179"/>
                  </a:cubicBezTo>
                  <a:cubicBezTo>
                    <a:pt x="229" y="21179"/>
                    <a:pt x="274" y="21159"/>
                    <a:pt x="308" y="21110"/>
                  </a:cubicBezTo>
                  <a:cubicBezTo>
                    <a:pt x="1903" y="18289"/>
                    <a:pt x="3665" y="15538"/>
                    <a:pt x="5070" y="12597"/>
                  </a:cubicBezTo>
                  <a:cubicBezTo>
                    <a:pt x="6428" y="9740"/>
                    <a:pt x="7416" y="6680"/>
                    <a:pt x="7487" y="3501"/>
                  </a:cubicBezTo>
                  <a:cubicBezTo>
                    <a:pt x="7511" y="2263"/>
                    <a:pt x="7380" y="370"/>
                    <a:pt x="5904" y="1"/>
                  </a:cubicBezTo>
                  <a:close/>
                </a:path>
              </a:pathLst>
            </a:custGeom>
            <a:solidFill>
              <a:srgbClr val="874C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g2b303bf5d57_1_202"/>
            <p:cNvSpPr/>
            <p:nvPr/>
          </p:nvSpPr>
          <p:spPr>
            <a:xfrm>
              <a:off x="2589600" y="3965200"/>
              <a:ext cx="149750" cy="191125"/>
            </a:xfrm>
            <a:custGeom>
              <a:rect b="b" l="l" r="r" t="t"/>
              <a:pathLst>
                <a:path extrusionOk="0" h="7645" w="5990">
                  <a:moveTo>
                    <a:pt x="1179" y="1"/>
                  </a:moveTo>
                  <a:cubicBezTo>
                    <a:pt x="953" y="1"/>
                    <a:pt x="774" y="179"/>
                    <a:pt x="774" y="393"/>
                  </a:cubicBezTo>
                  <a:cubicBezTo>
                    <a:pt x="500" y="2596"/>
                    <a:pt x="393" y="4846"/>
                    <a:pt x="72" y="7049"/>
                  </a:cubicBezTo>
                  <a:cubicBezTo>
                    <a:pt x="0" y="7299"/>
                    <a:pt x="191" y="7549"/>
                    <a:pt x="453" y="7549"/>
                  </a:cubicBezTo>
                  <a:cubicBezTo>
                    <a:pt x="1905" y="7585"/>
                    <a:pt x="3358" y="7621"/>
                    <a:pt x="4799" y="7644"/>
                  </a:cubicBezTo>
                  <a:cubicBezTo>
                    <a:pt x="4870" y="7644"/>
                    <a:pt x="4930" y="7621"/>
                    <a:pt x="4989" y="7597"/>
                  </a:cubicBezTo>
                  <a:lnTo>
                    <a:pt x="5001" y="7597"/>
                  </a:lnTo>
                  <a:cubicBezTo>
                    <a:pt x="5013" y="7585"/>
                    <a:pt x="5025" y="7585"/>
                    <a:pt x="5037" y="7573"/>
                  </a:cubicBezTo>
                  <a:cubicBezTo>
                    <a:pt x="5120" y="7513"/>
                    <a:pt x="5168" y="7442"/>
                    <a:pt x="5192" y="7347"/>
                  </a:cubicBezTo>
                  <a:cubicBezTo>
                    <a:pt x="5751" y="5180"/>
                    <a:pt x="5751" y="2751"/>
                    <a:pt x="5989" y="536"/>
                  </a:cubicBezTo>
                  <a:cubicBezTo>
                    <a:pt x="5977" y="310"/>
                    <a:pt x="5799" y="131"/>
                    <a:pt x="5573" y="131"/>
                  </a:cubicBezTo>
                  <a:lnTo>
                    <a:pt x="1179" y="1"/>
                  </a:lnTo>
                  <a:close/>
                </a:path>
              </a:pathLst>
            </a:custGeom>
            <a:solidFill>
              <a:srgbClr val="874C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g2b303bf5d57_1_202"/>
            <p:cNvSpPr/>
            <p:nvPr/>
          </p:nvSpPr>
          <p:spPr>
            <a:xfrm>
              <a:off x="2866125" y="3824575"/>
              <a:ext cx="28450" cy="367675"/>
            </a:xfrm>
            <a:custGeom>
              <a:rect b="b" l="l" r="r" t="t"/>
              <a:pathLst>
                <a:path extrusionOk="0" h="14707" w="1138">
                  <a:moveTo>
                    <a:pt x="1044" y="1"/>
                  </a:moveTo>
                  <a:cubicBezTo>
                    <a:pt x="1004" y="1"/>
                    <a:pt x="964" y="22"/>
                    <a:pt x="953" y="65"/>
                  </a:cubicBezTo>
                  <a:cubicBezTo>
                    <a:pt x="834" y="530"/>
                    <a:pt x="774" y="1018"/>
                    <a:pt x="703" y="1494"/>
                  </a:cubicBezTo>
                  <a:cubicBezTo>
                    <a:pt x="631" y="1970"/>
                    <a:pt x="560" y="2423"/>
                    <a:pt x="500" y="2887"/>
                  </a:cubicBezTo>
                  <a:cubicBezTo>
                    <a:pt x="381" y="3840"/>
                    <a:pt x="286" y="4780"/>
                    <a:pt x="203" y="5745"/>
                  </a:cubicBezTo>
                  <a:cubicBezTo>
                    <a:pt x="60" y="7650"/>
                    <a:pt x="0" y="9555"/>
                    <a:pt x="60" y="11471"/>
                  </a:cubicBezTo>
                  <a:cubicBezTo>
                    <a:pt x="72" y="12007"/>
                    <a:pt x="96" y="12531"/>
                    <a:pt x="119" y="13067"/>
                  </a:cubicBezTo>
                  <a:cubicBezTo>
                    <a:pt x="143" y="13341"/>
                    <a:pt x="155" y="13615"/>
                    <a:pt x="179" y="13877"/>
                  </a:cubicBezTo>
                  <a:cubicBezTo>
                    <a:pt x="191" y="14008"/>
                    <a:pt x="203" y="14138"/>
                    <a:pt x="215" y="14269"/>
                  </a:cubicBezTo>
                  <a:cubicBezTo>
                    <a:pt x="227" y="14400"/>
                    <a:pt x="262" y="14555"/>
                    <a:pt x="286" y="14698"/>
                  </a:cubicBezTo>
                  <a:cubicBezTo>
                    <a:pt x="286" y="14704"/>
                    <a:pt x="292" y="14707"/>
                    <a:pt x="298" y="14707"/>
                  </a:cubicBezTo>
                  <a:cubicBezTo>
                    <a:pt x="304" y="14707"/>
                    <a:pt x="310" y="14704"/>
                    <a:pt x="310" y="14698"/>
                  </a:cubicBezTo>
                  <a:lnTo>
                    <a:pt x="334" y="14698"/>
                  </a:lnTo>
                  <a:cubicBezTo>
                    <a:pt x="334" y="14579"/>
                    <a:pt x="334" y="14460"/>
                    <a:pt x="334" y="14329"/>
                  </a:cubicBezTo>
                  <a:cubicBezTo>
                    <a:pt x="322" y="14210"/>
                    <a:pt x="322" y="14091"/>
                    <a:pt x="322" y="13972"/>
                  </a:cubicBezTo>
                  <a:cubicBezTo>
                    <a:pt x="310" y="13734"/>
                    <a:pt x="298" y="13484"/>
                    <a:pt x="286" y="13246"/>
                  </a:cubicBezTo>
                  <a:cubicBezTo>
                    <a:pt x="262" y="12769"/>
                    <a:pt x="250" y="12305"/>
                    <a:pt x="238" y="11829"/>
                  </a:cubicBezTo>
                  <a:cubicBezTo>
                    <a:pt x="215" y="10876"/>
                    <a:pt x="215" y="9924"/>
                    <a:pt x="238" y="8971"/>
                  </a:cubicBezTo>
                  <a:cubicBezTo>
                    <a:pt x="286" y="7066"/>
                    <a:pt x="429" y="5173"/>
                    <a:pt x="655" y="3280"/>
                  </a:cubicBezTo>
                  <a:cubicBezTo>
                    <a:pt x="727" y="2744"/>
                    <a:pt x="798" y="2208"/>
                    <a:pt x="881" y="1673"/>
                  </a:cubicBezTo>
                  <a:cubicBezTo>
                    <a:pt x="917" y="1411"/>
                    <a:pt x="965" y="1149"/>
                    <a:pt x="1012" y="887"/>
                  </a:cubicBezTo>
                  <a:cubicBezTo>
                    <a:pt x="1048" y="625"/>
                    <a:pt x="1108" y="363"/>
                    <a:pt x="1131" y="89"/>
                  </a:cubicBezTo>
                  <a:cubicBezTo>
                    <a:pt x="1138" y="31"/>
                    <a:pt x="1091" y="1"/>
                    <a:pt x="1044" y="1"/>
                  </a:cubicBezTo>
                  <a:close/>
                </a:path>
              </a:pathLst>
            </a:custGeom>
            <a:solidFill>
              <a:srgbClr val="874C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g2b303bf5d57_1_202"/>
            <p:cNvSpPr/>
            <p:nvPr/>
          </p:nvSpPr>
          <p:spPr>
            <a:xfrm>
              <a:off x="2569575" y="3487700"/>
              <a:ext cx="97575" cy="80825"/>
            </a:xfrm>
            <a:custGeom>
              <a:rect b="b" l="l" r="r" t="t"/>
              <a:pathLst>
                <a:path extrusionOk="0" h="3233" w="3903">
                  <a:moveTo>
                    <a:pt x="47" y="1"/>
                  </a:moveTo>
                  <a:cubicBezTo>
                    <a:pt x="23" y="1"/>
                    <a:pt x="1" y="21"/>
                    <a:pt x="16" y="51"/>
                  </a:cubicBezTo>
                  <a:cubicBezTo>
                    <a:pt x="111" y="372"/>
                    <a:pt x="266" y="682"/>
                    <a:pt x="456" y="955"/>
                  </a:cubicBezTo>
                  <a:cubicBezTo>
                    <a:pt x="635" y="1229"/>
                    <a:pt x="837" y="1491"/>
                    <a:pt x="1075" y="1729"/>
                  </a:cubicBezTo>
                  <a:cubicBezTo>
                    <a:pt x="1540" y="2217"/>
                    <a:pt x="2087" y="2610"/>
                    <a:pt x="2706" y="2896"/>
                  </a:cubicBezTo>
                  <a:cubicBezTo>
                    <a:pt x="3040" y="3063"/>
                    <a:pt x="3409" y="3170"/>
                    <a:pt x="3790" y="3230"/>
                  </a:cubicBezTo>
                  <a:cubicBezTo>
                    <a:pt x="3797" y="3231"/>
                    <a:pt x="3803" y="3232"/>
                    <a:pt x="3810" y="3232"/>
                  </a:cubicBezTo>
                  <a:cubicBezTo>
                    <a:pt x="3878" y="3232"/>
                    <a:pt x="3902" y="3120"/>
                    <a:pt x="3826" y="3099"/>
                  </a:cubicBezTo>
                  <a:cubicBezTo>
                    <a:pt x="3195" y="2932"/>
                    <a:pt x="2599" y="2670"/>
                    <a:pt x="2052" y="2313"/>
                  </a:cubicBezTo>
                  <a:cubicBezTo>
                    <a:pt x="1504" y="1956"/>
                    <a:pt x="1028" y="1503"/>
                    <a:pt x="647" y="967"/>
                  </a:cubicBezTo>
                  <a:cubicBezTo>
                    <a:pt x="432" y="670"/>
                    <a:pt x="278" y="336"/>
                    <a:pt x="87" y="27"/>
                  </a:cubicBezTo>
                  <a:cubicBezTo>
                    <a:pt x="78" y="9"/>
                    <a:pt x="62" y="1"/>
                    <a:pt x="47" y="1"/>
                  </a:cubicBezTo>
                  <a:close/>
                </a:path>
              </a:pathLst>
            </a:custGeom>
            <a:solidFill>
              <a:srgbClr val="874C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g2b303bf5d57_1_202"/>
            <p:cNvSpPr/>
            <p:nvPr/>
          </p:nvSpPr>
          <p:spPr>
            <a:xfrm>
              <a:off x="2698700" y="3555025"/>
              <a:ext cx="41825" cy="13800"/>
            </a:xfrm>
            <a:custGeom>
              <a:rect b="b" l="l" r="r" t="t"/>
              <a:pathLst>
                <a:path extrusionOk="0" h="552" w="1673">
                  <a:moveTo>
                    <a:pt x="1601" y="1"/>
                  </a:moveTo>
                  <a:cubicBezTo>
                    <a:pt x="1470" y="13"/>
                    <a:pt x="1339" y="36"/>
                    <a:pt x="1209" y="84"/>
                  </a:cubicBezTo>
                  <a:lnTo>
                    <a:pt x="839" y="191"/>
                  </a:lnTo>
                  <a:cubicBezTo>
                    <a:pt x="577" y="263"/>
                    <a:pt x="327" y="346"/>
                    <a:pt x="66" y="429"/>
                  </a:cubicBezTo>
                  <a:cubicBezTo>
                    <a:pt x="1" y="451"/>
                    <a:pt x="24" y="552"/>
                    <a:pt x="83" y="552"/>
                  </a:cubicBezTo>
                  <a:cubicBezTo>
                    <a:pt x="89" y="552"/>
                    <a:pt x="95" y="551"/>
                    <a:pt x="101" y="548"/>
                  </a:cubicBezTo>
                  <a:cubicBezTo>
                    <a:pt x="363" y="489"/>
                    <a:pt x="625" y="417"/>
                    <a:pt x="887" y="346"/>
                  </a:cubicBezTo>
                  <a:lnTo>
                    <a:pt x="1256" y="239"/>
                  </a:lnTo>
                  <a:cubicBezTo>
                    <a:pt x="1387" y="203"/>
                    <a:pt x="1506" y="156"/>
                    <a:pt x="1637" y="96"/>
                  </a:cubicBezTo>
                  <a:cubicBezTo>
                    <a:pt x="1673" y="72"/>
                    <a:pt x="1661" y="1"/>
                    <a:pt x="1601" y="1"/>
                  </a:cubicBezTo>
                  <a:close/>
                </a:path>
              </a:pathLst>
            </a:custGeom>
            <a:solidFill>
              <a:srgbClr val="874C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2b303bf5d57_1_202"/>
            <p:cNvSpPr/>
            <p:nvPr/>
          </p:nvSpPr>
          <p:spPr>
            <a:xfrm>
              <a:off x="2627300" y="3187700"/>
              <a:ext cx="24825" cy="39575"/>
            </a:xfrm>
            <a:custGeom>
              <a:rect b="b" l="l" r="r" t="t"/>
              <a:pathLst>
                <a:path extrusionOk="0" h="1583" w="993">
                  <a:moveTo>
                    <a:pt x="423" y="0"/>
                  </a:moveTo>
                  <a:cubicBezTo>
                    <a:pt x="258" y="0"/>
                    <a:pt x="106" y="82"/>
                    <a:pt x="16" y="216"/>
                  </a:cubicBezTo>
                  <a:cubicBezTo>
                    <a:pt x="1" y="248"/>
                    <a:pt x="38" y="253"/>
                    <a:pt x="68" y="253"/>
                  </a:cubicBezTo>
                  <a:cubicBezTo>
                    <a:pt x="83" y="253"/>
                    <a:pt x="96" y="251"/>
                    <a:pt x="100" y="251"/>
                  </a:cubicBezTo>
                  <a:cubicBezTo>
                    <a:pt x="147" y="251"/>
                    <a:pt x="195" y="228"/>
                    <a:pt x="231" y="180"/>
                  </a:cubicBezTo>
                  <a:cubicBezTo>
                    <a:pt x="252" y="132"/>
                    <a:pt x="288" y="112"/>
                    <a:pt x="329" y="112"/>
                  </a:cubicBezTo>
                  <a:cubicBezTo>
                    <a:pt x="379" y="112"/>
                    <a:pt x="435" y="141"/>
                    <a:pt x="481" y="180"/>
                  </a:cubicBezTo>
                  <a:cubicBezTo>
                    <a:pt x="588" y="287"/>
                    <a:pt x="671" y="418"/>
                    <a:pt x="695" y="561"/>
                  </a:cubicBezTo>
                  <a:cubicBezTo>
                    <a:pt x="743" y="716"/>
                    <a:pt x="766" y="883"/>
                    <a:pt x="755" y="1049"/>
                  </a:cubicBezTo>
                  <a:cubicBezTo>
                    <a:pt x="743" y="1133"/>
                    <a:pt x="731" y="1216"/>
                    <a:pt x="719" y="1299"/>
                  </a:cubicBezTo>
                  <a:cubicBezTo>
                    <a:pt x="683" y="1383"/>
                    <a:pt x="659" y="1466"/>
                    <a:pt x="647" y="1549"/>
                  </a:cubicBezTo>
                  <a:cubicBezTo>
                    <a:pt x="643" y="1574"/>
                    <a:pt x="663" y="1583"/>
                    <a:pt x="691" y="1583"/>
                  </a:cubicBezTo>
                  <a:cubicBezTo>
                    <a:pt x="746" y="1583"/>
                    <a:pt x="834" y="1549"/>
                    <a:pt x="850" y="1525"/>
                  </a:cubicBezTo>
                  <a:cubicBezTo>
                    <a:pt x="897" y="1442"/>
                    <a:pt x="933" y="1335"/>
                    <a:pt x="957" y="1228"/>
                  </a:cubicBezTo>
                  <a:cubicBezTo>
                    <a:pt x="969" y="1133"/>
                    <a:pt x="981" y="1025"/>
                    <a:pt x="981" y="918"/>
                  </a:cubicBezTo>
                  <a:cubicBezTo>
                    <a:pt x="993" y="704"/>
                    <a:pt x="945" y="502"/>
                    <a:pt x="850" y="299"/>
                  </a:cubicBezTo>
                  <a:cubicBezTo>
                    <a:pt x="778" y="144"/>
                    <a:pt x="636" y="25"/>
                    <a:pt x="457" y="1"/>
                  </a:cubicBezTo>
                  <a:cubicBezTo>
                    <a:pt x="446" y="1"/>
                    <a:pt x="434" y="0"/>
                    <a:pt x="423" y="0"/>
                  </a:cubicBezTo>
                  <a:close/>
                </a:path>
              </a:pathLst>
            </a:custGeom>
            <a:solidFill>
              <a:srgbClr val="CC61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g2b303bf5d57_1_202"/>
            <p:cNvSpPr/>
            <p:nvPr/>
          </p:nvSpPr>
          <p:spPr>
            <a:xfrm>
              <a:off x="2633350" y="3199400"/>
              <a:ext cx="12825" cy="7825"/>
            </a:xfrm>
            <a:custGeom>
              <a:rect b="b" l="l" r="r" t="t"/>
              <a:pathLst>
                <a:path extrusionOk="0" h="313" w="513">
                  <a:moveTo>
                    <a:pt x="132" y="1"/>
                  </a:moveTo>
                  <a:cubicBezTo>
                    <a:pt x="111" y="1"/>
                    <a:pt x="90" y="4"/>
                    <a:pt x="72" y="10"/>
                  </a:cubicBezTo>
                  <a:cubicBezTo>
                    <a:pt x="48" y="10"/>
                    <a:pt x="24" y="22"/>
                    <a:pt x="13" y="34"/>
                  </a:cubicBezTo>
                  <a:cubicBezTo>
                    <a:pt x="1" y="57"/>
                    <a:pt x="36" y="57"/>
                    <a:pt x="48" y="57"/>
                  </a:cubicBezTo>
                  <a:cubicBezTo>
                    <a:pt x="60" y="69"/>
                    <a:pt x="96" y="69"/>
                    <a:pt x="132" y="81"/>
                  </a:cubicBezTo>
                  <a:cubicBezTo>
                    <a:pt x="167" y="93"/>
                    <a:pt x="191" y="105"/>
                    <a:pt x="227" y="117"/>
                  </a:cubicBezTo>
                  <a:cubicBezTo>
                    <a:pt x="251" y="129"/>
                    <a:pt x="286" y="153"/>
                    <a:pt x="310" y="176"/>
                  </a:cubicBezTo>
                  <a:lnTo>
                    <a:pt x="346" y="212"/>
                  </a:lnTo>
                  <a:cubicBezTo>
                    <a:pt x="346" y="212"/>
                    <a:pt x="358" y="236"/>
                    <a:pt x="370" y="236"/>
                  </a:cubicBezTo>
                  <a:cubicBezTo>
                    <a:pt x="382" y="248"/>
                    <a:pt x="405" y="248"/>
                    <a:pt x="417" y="248"/>
                  </a:cubicBezTo>
                  <a:lnTo>
                    <a:pt x="394" y="248"/>
                  </a:lnTo>
                  <a:lnTo>
                    <a:pt x="453" y="307"/>
                  </a:lnTo>
                  <a:cubicBezTo>
                    <a:pt x="457" y="311"/>
                    <a:pt x="463" y="312"/>
                    <a:pt x="471" y="312"/>
                  </a:cubicBezTo>
                  <a:cubicBezTo>
                    <a:pt x="489" y="312"/>
                    <a:pt x="513" y="304"/>
                    <a:pt x="513" y="295"/>
                  </a:cubicBezTo>
                  <a:cubicBezTo>
                    <a:pt x="513" y="260"/>
                    <a:pt x="501" y="236"/>
                    <a:pt x="501" y="212"/>
                  </a:cubicBezTo>
                  <a:lnTo>
                    <a:pt x="489" y="236"/>
                  </a:lnTo>
                  <a:cubicBezTo>
                    <a:pt x="489" y="224"/>
                    <a:pt x="501" y="212"/>
                    <a:pt x="501" y="200"/>
                  </a:cubicBezTo>
                  <a:cubicBezTo>
                    <a:pt x="501" y="200"/>
                    <a:pt x="501" y="188"/>
                    <a:pt x="501" y="188"/>
                  </a:cubicBezTo>
                  <a:cubicBezTo>
                    <a:pt x="489" y="164"/>
                    <a:pt x="477" y="153"/>
                    <a:pt x="465" y="141"/>
                  </a:cubicBezTo>
                  <a:cubicBezTo>
                    <a:pt x="441" y="117"/>
                    <a:pt x="417" y="105"/>
                    <a:pt x="382" y="81"/>
                  </a:cubicBezTo>
                  <a:cubicBezTo>
                    <a:pt x="334" y="45"/>
                    <a:pt x="263" y="22"/>
                    <a:pt x="191" y="10"/>
                  </a:cubicBezTo>
                  <a:cubicBezTo>
                    <a:pt x="173" y="4"/>
                    <a:pt x="152" y="1"/>
                    <a:pt x="132" y="1"/>
                  </a:cubicBezTo>
                  <a:close/>
                </a:path>
              </a:pathLst>
            </a:custGeom>
            <a:solidFill>
              <a:srgbClr val="CC61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g2b303bf5d57_1_202"/>
            <p:cNvSpPr/>
            <p:nvPr/>
          </p:nvSpPr>
          <p:spPr>
            <a:xfrm>
              <a:off x="2779950" y="3354100"/>
              <a:ext cx="20700" cy="8100"/>
            </a:xfrm>
            <a:custGeom>
              <a:rect b="b" l="l" r="r" t="t"/>
              <a:pathLst>
                <a:path extrusionOk="0" h="324" w="828">
                  <a:moveTo>
                    <a:pt x="125" y="0"/>
                  </a:moveTo>
                  <a:cubicBezTo>
                    <a:pt x="76" y="0"/>
                    <a:pt x="0" y="34"/>
                    <a:pt x="18" y="61"/>
                  </a:cubicBezTo>
                  <a:lnTo>
                    <a:pt x="18" y="49"/>
                  </a:lnTo>
                  <a:cubicBezTo>
                    <a:pt x="143" y="218"/>
                    <a:pt x="342" y="323"/>
                    <a:pt x="556" y="323"/>
                  </a:cubicBezTo>
                  <a:cubicBezTo>
                    <a:pt x="567" y="323"/>
                    <a:pt x="578" y="323"/>
                    <a:pt x="590" y="323"/>
                  </a:cubicBezTo>
                  <a:lnTo>
                    <a:pt x="709" y="323"/>
                  </a:lnTo>
                  <a:cubicBezTo>
                    <a:pt x="733" y="311"/>
                    <a:pt x="768" y="299"/>
                    <a:pt x="804" y="287"/>
                  </a:cubicBezTo>
                  <a:cubicBezTo>
                    <a:pt x="828" y="275"/>
                    <a:pt x="804" y="263"/>
                    <a:pt x="792" y="263"/>
                  </a:cubicBezTo>
                  <a:cubicBezTo>
                    <a:pt x="786" y="269"/>
                    <a:pt x="771" y="269"/>
                    <a:pt x="755" y="269"/>
                  </a:cubicBezTo>
                  <a:cubicBezTo>
                    <a:pt x="739" y="269"/>
                    <a:pt x="721" y="269"/>
                    <a:pt x="709" y="275"/>
                  </a:cubicBezTo>
                  <a:lnTo>
                    <a:pt x="637" y="275"/>
                  </a:lnTo>
                  <a:cubicBezTo>
                    <a:pt x="566" y="275"/>
                    <a:pt x="506" y="263"/>
                    <a:pt x="459" y="239"/>
                  </a:cubicBezTo>
                  <a:cubicBezTo>
                    <a:pt x="328" y="192"/>
                    <a:pt x="233" y="120"/>
                    <a:pt x="161" y="13"/>
                  </a:cubicBezTo>
                  <a:cubicBezTo>
                    <a:pt x="155" y="4"/>
                    <a:pt x="142" y="0"/>
                    <a:pt x="125" y="0"/>
                  </a:cubicBezTo>
                  <a:close/>
                </a:path>
              </a:pathLst>
            </a:custGeom>
            <a:solidFill>
              <a:srgbClr val="CC61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g2b303bf5d57_1_202"/>
            <p:cNvSpPr/>
            <p:nvPr/>
          </p:nvSpPr>
          <p:spPr>
            <a:xfrm>
              <a:off x="2736650" y="3233450"/>
              <a:ext cx="13100" cy="19775"/>
            </a:xfrm>
            <a:custGeom>
              <a:rect b="b" l="l" r="r" t="t"/>
              <a:pathLst>
                <a:path extrusionOk="0" h="791" w="524">
                  <a:moveTo>
                    <a:pt x="57" y="0"/>
                  </a:moveTo>
                  <a:cubicBezTo>
                    <a:pt x="36" y="0"/>
                    <a:pt x="0" y="9"/>
                    <a:pt x="0" y="17"/>
                  </a:cubicBezTo>
                  <a:lnTo>
                    <a:pt x="12" y="17"/>
                  </a:lnTo>
                  <a:cubicBezTo>
                    <a:pt x="0" y="53"/>
                    <a:pt x="0" y="100"/>
                    <a:pt x="0" y="136"/>
                  </a:cubicBezTo>
                  <a:cubicBezTo>
                    <a:pt x="0" y="172"/>
                    <a:pt x="0" y="219"/>
                    <a:pt x="0" y="267"/>
                  </a:cubicBezTo>
                  <a:cubicBezTo>
                    <a:pt x="12" y="338"/>
                    <a:pt x="48" y="422"/>
                    <a:pt x="83" y="493"/>
                  </a:cubicBezTo>
                  <a:cubicBezTo>
                    <a:pt x="131" y="553"/>
                    <a:pt x="179" y="624"/>
                    <a:pt x="238" y="672"/>
                  </a:cubicBezTo>
                  <a:cubicBezTo>
                    <a:pt x="262" y="707"/>
                    <a:pt x="298" y="719"/>
                    <a:pt x="333" y="743"/>
                  </a:cubicBezTo>
                  <a:cubicBezTo>
                    <a:pt x="369" y="767"/>
                    <a:pt x="417" y="779"/>
                    <a:pt x="453" y="791"/>
                  </a:cubicBezTo>
                  <a:cubicBezTo>
                    <a:pt x="464" y="791"/>
                    <a:pt x="524" y="791"/>
                    <a:pt x="524" y="767"/>
                  </a:cubicBezTo>
                  <a:cubicBezTo>
                    <a:pt x="512" y="731"/>
                    <a:pt x="464" y="719"/>
                    <a:pt x="441" y="707"/>
                  </a:cubicBezTo>
                  <a:cubicBezTo>
                    <a:pt x="429" y="684"/>
                    <a:pt x="381" y="660"/>
                    <a:pt x="357" y="624"/>
                  </a:cubicBezTo>
                  <a:cubicBezTo>
                    <a:pt x="298" y="577"/>
                    <a:pt x="250" y="517"/>
                    <a:pt x="214" y="446"/>
                  </a:cubicBezTo>
                  <a:cubicBezTo>
                    <a:pt x="167" y="374"/>
                    <a:pt x="143" y="303"/>
                    <a:pt x="119" y="231"/>
                  </a:cubicBezTo>
                  <a:cubicBezTo>
                    <a:pt x="95" y="196"/>
                    <a:pt x="83" y="160"/>
                    <a:pt x="83" y="124"/>
                  </a:cubicBezTo>
                  <a:cubicBezTo>
                    <a:pt x="72" y="88"/>
                    <a:pt x="72" y="41"/>
                    <a:pt x="72" y="5"/>
                  </a:cubicBezTo>
                  <a:cubicBezTo>
                    <a:pt x="72" y="2"/>
                    <a:pt x="65" y="0"/>
                    <a:pt x="57" y="0"/>
                  </a:cubicBezTo>
                  <a:close/>
                </a:path>
              </a:pathLst>
            </a:custGeom>
            <a:solidFill>
              <a:srgbClr val="CC61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g2b303bf5d57_1_202"/>
            <p:cNvSpPr/>
            <p:nvPr/>
          </p:nvSpPr>
          <p:spPr>
            <a:xfrm>
              <a:off x="2875050" y="3262150"/>
              <a:ext cx="1800" cy="600"/>
            </a:xfrm>
            <a:custGeom>
              <a:rect b="b" l="l" r="r" t="t"/>
              <a:pathLst>
                <a:path extrusionOk="0" h="24" w="72">
                  <a:moveTo>
                    <a:pt x="48" y="0"/>
                  </a:moveTo>
                  <a:cubicBezTo>
                    <a:pt x="24" y="0"/>
                    <a:pt x="0" y="24"/>
                    <a:pt x="24" y="24"/>
                  </a:cubicBezTo>
                  <a:cubicBezTo>
                    <a:pt x="36" y="24"/>
                    <a:pt x="72" y="0"/>
                    <a:pt x="48" y="0"/>
                  </a:cubicBezTo>
                  <a:close/>
                </a:path>
              </a:pathLst>
            </a:custGeom>
            <a:solidFill>
              <a:srgbClr val="CC61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g2b303bf5d57_1_202"/>
            <p:cNvSpPr/>
            <p:nvPr/>
          </p:nvSpPr>
          <p:spPr>
            <a:xfrm>
              <a:off x="2879225" y="3249525"/>
              <a:ext cx="9250" cy="12350"/>
            </a:xfrm>
            <a:custGeom>
              <a:rect b="b" l="l" r="r" t="t"/>
              <a:pathLst>
                <a:path extrusionOk="0" h="494" w="370">
                  <a:moveTo>
                    <a:pt x="326" y="0"/>
                  </a:moveTo>
                  <a:cubicBezTo>
                    <a:pt x="315" y="0"/>
                    <a:pt x="294" y="8"/>
                    <a:pt x="286" y="17"/>
                  </a:cubicBezTo>
                  <a:cubicBezTo>
                    <a:pt x="274" y="53"/>
                    <a:pt x="274" y="100"/>
                    <a:pt x="262" y="148"/>
                  </a:cubicBezTo>
                  <a:cubicBezTo>
                    <a:pt x="250" y="195"/>
                    <a:pt x="226" y="231"/>
                    <a:pt x="214" y="279"/>
                  </a:cubicBezTo>
                  <a:cubicBezTo>
                    <a:pt x="167" y="350"/>
                    <a:pt x="107" y="410"/>
                    <a:pt x="36" y="457"/>
                  </a:cubicBezTo>
                  <a:cubicBezTo>
                    <a:pt x="12" y="457"/>
                    <a:pt x="0" y="481"/>
                    <a:pt x="24" y="493"/>
                  </a:cubicBezTo>
                  <a:cubicBezTo>
                    <a:pt x="48" y="493"/>
                    <a:pt x="72" y="493"/>
                    <a:pt x="95" y="481"/>
                  </a:cubicBezTo>
                  <a:cubicBezTo>
                    <a:pt x="191" y="434"/>
                    <a:pt x="262" y="362"/>
                    <a:pt x="310" y="267"/>
                  </a:cubicBezTo>
                  <a:cubicBezTo>
                    <a:pt x="369" y="195"/>
                    <a:pt x="369" y="88"/>
                    <a:pt x="334" y="5"/>
                  </a:cubicBezTo>
                  <a:cubicBezTo>
                    <a:pt x="334" y="1"/>
                    <a:pt x="330" y="0"/>
                    <a:pt x="326" y="0"/>
                  </a:cubicBezTo>
                  <a:close/>
                </a:path>
              </a:pathLst>
            </a:custGeom>
            <a:solidFill>
              <a:srgbClr val="CC61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2b303bf5d57_1_202"/>
            <p:cNvSpPr/>
            <p:nvPr/>
          </p:nvSpPr>
          <p:spPr>
            <a:xfrm>
              <a:off x="2870275" y="3856825"/>
              <a:ext cx="74100" cy="104100"/>
            </a:xfrm>
            <a:custGeom>
              <a:rect b="b" l="l" r="r" t="t"/>
              <a:pathLst>
                <a:path extrusionOk="0" h="4164" w="2964">
                  <a:moveTo>
                    <a:pt x="2907" y="0"/>
                  </a:moveTo>
                  <a:cubicBezTo>
                    <a:pt x="2903" y="0"/>
                    <a:pt x="2899" y="1"/>
                    <a:pt x="2894" y="2"/>
                  </a:cubicBezTo>
                  <a:cubicBezTo>
                    <a:pt x="2739" y="37"/>
                    <a:pt x="2597" y="109"/>
                    <a:pt x="2466" y="216"/>
                  </a:cubicBezTo>
                  <a:cubicBezTo>
                    <a:pt x="2335" y="311"/>
                    <a:pt x="2216" y="406"/>
                    <a:pt x="2096" y="514"/>
                  </a:cubicBezTo>
                  <a:cubicBezTo>
                    <a:pt x="1835" y="740"/>
                    <a:pt x="1596" y="978"/>
                    <a:pt x="1382" y="1228"/>
                  </a:cubicBezTo>
                  <a:cubicBezTo>
                    <a:pt x="1168" y="1490"/>
                    <a:pt x="965" y="1764"/>
                    <a:pt x="775" y="2050"/>
                  </a:cubicBezTo>
                  <a:cubicBezTo>
                    <a:pt x="572" y="2335"/>
                    <a:pt x="394" y="2657"/>
                    <a:pt x="251" y="2978"/>
                  </a:cubicBezTo>
                  <a:cubicBezTo>
                    <a:pt x="96" y="3335"/>
                    <a:pt x="1" y="3764"/>
                    <a:pt x="132" y="4133"/>
                  </a:cubicBezTo>
                  <a:cubicBezTo>
                    <a:pt x="142" y="4154"/>
                    <a:pt x="160" y="4163"/>
                    <a:pt x="176" y="4163"/>
                  </a:cubicBezTo>
                  <a:cubicBezTo>
                    <a:pt x="197" y="4163"/>
                    <a:pt x="215" y="4148"/>
                    <a:pt x="215" y="4121"/>
                  </a:cubicBezTo>
                  <a:cubicBezTo>
                    <a:pt x="203" y="3776"/>
                    <a:pt x="251" y="3443"/>
                    <a:pt x="370" y="3121"/>
                  </a:cubicBezTo>
                  <a:cubicBezTo>
                    <a:pt x="501" y="2800"/>
                    <a:pt x="668" y="2490"/>
                    <a:pt x="870" y="2204"/>
                  </a:cubicBezTo>
                  <a:cubicBezTo>
                    <a:pt x="1215" y="1669"/>
                    <a:pt x="1620" y="1180"/>
                    <a:pt x="2085" y="740"/>
                  </a:cubicBezTo>
                  <a:cubicBezTo>
                    <a:pt x="2216" y="621"/>
                    <a:pt x="2358" y="514"/>
                    <a:pt x="2501" y="406"/>
                  </a:cubicBezTo>
                  <a:cubicBezTo>
                    <a:pt x="2585" y="347"/>
                    <a:pt x="2656" y="299"/>
                    <a:pt x="2728" y="252"/>
                  </a:cubicBezTo>
                  <a:cubicBezTo>
                    <a:pt x="2811" y="204"/>
                    <a:pt x="2870" y="145"/>
                    <a:pt x="2942" y="85"/>
                  </a:cubicBezTo>
                  <a:cubicBezTo>
                    <a:pt x="2964" y="63"/>
                    <a:pt x="2955" y="0"/>
                    <a:pt x="2907" y="0"/>
                  </a:cubicBezTo>
                  <a:close/>
                </a:path>
              </a:pathLst>
            </a:custGeom>
            <a:solidFill>
              <a:srgbClr val="874C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2b303bf5d57_1_202"/>
            <p:cNvSpPr/>
            <p:nvPr/>
          </p:nvSpPr>
          <p:spPr>
            <a:xfrm>
              <a:off x="2872675" y="3906650"/>
              <a:ext cx="64300" cy="67625"/>
            </a:xfrm>
            <a:custGeom>
              <a:rect b="b" l="l" r="r" t="t"/>
              <a:pathLst>
                <a:path extrusionOk="0" h="2705" w="2572">
                  <a:moveTo>
                    <a:pt x="2191" y="0"/>
                  </a:moveTo>
                  <a:cubicBezTo>
                    <a:pt x="2063" y="0"/>
                    <a:pt x="1939" y="43"/>
                    <a:pt x="1846" y="128"/>
                  </a:cubicBezTo>
                  <a:cubicBezTo>
                    <a:pt x="1679" y="259"/>
                    <a:pt x="1536" y="390"/>
                    <a:pt x="1393" y="533"/>
                  </a:cubicBezTo>
                  <a:cubicBezTo>
                    <a:pt x="1108" y="819"/>
                    <a:pt x="857" y="1128"/>
                    <a:pt x="631" y="1461"/>
                  </a:cubicBezTo>
                  <a:cubicBezTo>
                    <a:pt x="500" y="1640"/>
                    <a:pt x="381" y="1842"/>
                    <a:pt x="262" y="2045"/>
                  </a:cubicBezTo>
                  <a:cubicBezTo>
                    <a:pt x="143" y="2235"/>
                    <a:pt x="60" y="2450"/>
                    <a:pt x="0" y="2676"/>
                  </a:cubicBezTo>
                  <a:cubicBezTo>
                    <a:pt x="0" y="2693"/>
                    <a:pt x="13" y="2704"/>
                    <a:pt x="24" y="2704"/>
                  </a:cubicBezTo>
                  <a:cubicBezTo>
                    <a:pt x="29" y="2704"/>
                    <a:pt x="33" y="2703"/>
                    <a:pt x="36" y="2700"/>
                  </a:cubicBezTo>
                  <a:lnTo>
                    <a:pt x="24" y="2700"/>
                  </a:lnTo>
                  <a:cubicBezTo>
                    <a:pt x="131" y="2545"/>
                    <a:pt x="215" y="2378"/>
                    <a:pt x="310" y="2212"/>
                  </a:cubicBezTo>
                  <a:cubicBezTo>
                    <a:pt x="393" y="2057"/>
                    <a:pt x="488" y="1902"/>
                    <a:pt x="584" y="1747"/>
                  </a:cubicBezTo>
                  <a:cubicBezTo>
                    <a:pt x="786" y="1438"/>
                    <a:pt x="1012" y="1140"/>
                    <a:pt x="1274" y="866"/>
                  </a:cubicBezTo>
                  <a:cubicBezTo>
                    <a:pt x="1393" y="735"/>
                    <a:pt x="1524" y="592"/>
                    <a:pt x="1667" y="473"/>
                  </a:cubicBezTo>
                  <a:cubicBezTo>
                    <a:pt x="1786" y="330"/>
                    <a:pt x="1941" y="211"/>
                    <a:pt x="2120" y="152"/>
                  </a:cubicBezTo>
                  <a:cubicBezTo>
                    <a:pt x="2142" y="145"/>
                    <a:pt x="2164" y="142"/>
                    <a:pt x="2186" y="142"/>
                  </a:cubicBezTo>
                  <a:cubicBezTo>
                    <a:pt x="2246" y="142"/>
                    <a:pt x="2302" y="165"/>
                    <a:pt x="2346" y="199"/>
                  </a:cubicBezTo>
                  <a:cubicBezTo>
                    <a:pt x="2417" y="271"/>
                    <a:pt x="2381" y="366"/>
                    <a:pt x="2346" y="449"/>
                  </a:cubicBezTo>
                  <a:cubicBezTo>
                    <a:pt x="2251" y="616"/>
                    <a:pt x="2120" y="771"/>
                    <a:pt x="1965" y="866"/>
                  </a:cubicBezTo>
                  <a:cubicBezTo>
                    <a:pt x="1786" y="961"/>
                    <a:pt x="1572" y="997"/>
                    <a:pt x="1405" y="1104"/>
                  </a:cubicBezTo>
                  <a:cubicBezTo>
                    <a:pt x="1274" y="1200"/>
                    <a:pt x="1143" y="1342"/>
                    <a:pt x="1191" y="1509"/>
                  </a:cubicBezTo>
                  <a:cubicBezTo>
                    <a:pt x="1196" y="1537"/>
                    <a:pt x="1215" y="1549"/>
                    <a:pt x="1236" y="1549"/>
                  </a:cubicBezTo>
                  <a:cubicBezTo>
                    <a:pt x="1260" y="1549"/>
                    <a:pt x="1285" y="1534"/>
                    <a:pt x="1298" y="1509"/>
                  </a:cubicBezTo>
                  <a:cubicBezTo>
                    <a:pt x="1322" y="1426"/>
                    <a:pt x="1369" y="1342"/>
                    <a:pt x="1429" y="1271"/>
                  </a:cubicBezTo>
                  <a:cubicBezTo>
                    <a:pt x="1512" y="1211"/>
                    <a:pt x="1596" y="1164"/>
                    <a:pt x="1703" y="1128"/>
                  </a:cubicBezTo>
                  <a:cubicBezTo>
                    <a:pt x="1893" y="1069"/>
                    <a:pt x="2072" y="973"/>
                    <a:pt x="2215" y="854"/>
                  </a:cubicBezTo>
                  <a:cubicBezTo>
                    <a:pt x="2274" y="783"/>
                    <a:pt x="2334" y="723"/>
                    <a:pt x="2381" y="652"/>
                  </a:cubicBezTo>
                  <a:cubicBezTo>
                    <a:pt x="2441" y="568"/>
                    <a:pt x="2501" y="473"/>
                    <a:pt x="2536" y="378"/>
                  </a:cubicBezTo>
                  <a:cubicBezTo>
                    <a:pt x="2572" y="223"/>
                    <a:pt x="2489" y="68"/>
                    <a:pt x="2346" y="21"/>
                  </a:cubicBezTo>
                  <a:cubicBezTo>
                    <a:pt x="2295" y="7"/>
                    <a:pt x="2243" y="0"/>
                    <a:pt x="2191" y="0"/>
                  </a:cubicBezTo>
                  <a:close/>
                </a:path>
              </a:pathLst>
            </a:custGeom>
            <a:solidFill>
              <a:srgbClr val="874C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2b303bf5d57_1_202"/>
            <p:cNvSpPr/>
            <p:nvPr/>
          </p:nvSpPr>
          <p:spPr>
            <a:xfrm>
              <a:off x="2603975" y="4279650"/>
              <a:ext cx="44875" cy="110975"/>
            </a:xfrm>
            <a:custGeom>
              <a:rect b="b" l="l" r="r" t="t"/>
              <a:pathLst>
                <a:path extrusionOk="0" h="4439" w="1795">
                  <a:moveTo>
                    <a:pt x="1620" y="1"/>
                  </a:moveTo>
                  <a:cubicBezTo>
                    <a:pt x="1599" y="1"/>
                    <a:pt x="1580" y="16"/>
                    <a:pt x="1580" y="43"/>
                  </a:cubicBezTo>
                  <a:cubicBezTo>
                    <a:pt x="1592" y="353"/>
                    <a:pt x="1616" y="662"/>
                    <a:pt x="1604" y="972"/>
                  </a:cubicBezTo>
                  <a:cubicBezTo>
                    <a:pt x="1592" y="1281"/>
                    <a:pt x="1545" y="1579"/>
                    <a:pt x="1473" y="1889"/>
                  </a:cubicBezTo>
                  <a:cubicBezTo>
                    <a:pt x="1318" y="2484"/>
                    <a:pt x="1057" y="3055"/>
                    <a:pt x="699" y="3555"/>
                  </a:cubicBezTo>
                  <a:cubicBezTo>
                    <a:pt x="497" y="3841"/>
                    <a:pt x="247" y="4103"/>
                    <a:pt x="33" y="4377"/>
                  </a:cubicBezTo>
                  <a:cubicBezTo>
                    <a:pt x="1" y="4398"/>
                    <a:pt x="26" y="4438"/>
                    <a:pt x="57" y="4438"/>
                  </a:cubicBezTo>
                  <a:cubicBezTo>
                    <a:pt x="61" y="4438"/>
                    <a:pt x="64" y="4438"/>
                    <a:pt x="68" y="4437"/>
                  </a:cubicBezTo>
                  <a:cubicBezTo>
                    <a:pt x="616" y="4091"/>
                    <a:pt x="1009" y="3520"/>
                    <a:pt x="1283" y="2960"/>
                  </a:cubicBezTo>
                  <a:cubicBezTo>
                    <a:pt x="1569" y="2377"/>
                    <a:pt x="1735" y="1746"/>
                    <a:pt x="1771" y="1115"/>
                  </a:cubicBezTo>
                  <a:cubicBezTo>
                    <a:pt x="1795" y="746"/>
                    <a:pt x="1759" y="376"/>
                    <a:pt x="1664" y="31"/>
                  </a:cubicBezTo>
                  <a:cubicBezTo>
                    <a:pt x="1653" y="10"/>
                    <a:pt x="1636" y="1"/>
                    <a:pt x="1620" y="1"/>
                  </a:cubicBezTo>
                  <a:close/>
                </a:path>
              </a:pathLst>
            </a:custGeom>
            <a:solidFill>
              <a:srgbClr val="874C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g2b303bf5d57_1_202"/>
            <p:cNvSpPr/>
            <p:nvPr/>
          </p:nvSpPr>
          <p:spPr>
            <a:xfrm>
              <a:off x="2703225" y="4095125"/>
              <a:ext cx="96850" cy="158725"/>
            </a:xfrm>
            <a:custGeom>
              <a:rect b="b" l="l" r="r" t="t"/>
              <a:pathLst>
                <a:path extrusionOk="0" h="6349" w="3874">
                  <a:moveTo>
                    <a:pt x="3814" y="1"/>
                  </a:moveTo>
                  <a:cubicBezTo>
                    <a:pt x="3787" y="1"/>
                    <a:pt x="3760" y="18"/>
                    <a:pt x="3754" y="54"/>
                  </a:cubicBezTo>
                  <a:lnTo>
                    <a:pt x="3742" y="54"/>
                  </a:lnTo>
                  <a:cubicBezTo>
                    <a:pt x="3695" y="530"/>
                    <a:pt x="3623" y="1019"/>
                    <a:pt x="3516" y="1495"/>
                  </a:cubicBezTo>
                  <a:cubicBezTo>
                    <a:pt x="3397" y="1959"/>
                    <a:pt x="3230" y="2424"/>
                    <a:pt x="3028" y="2876"/>
                  </a:cubicBezTo>
                  <a:cubicBezTo>
                    <a:pt x="2611" y="3757"/>
                    <a:pt x="2051" y="4555"/>
                    <a:pt x="1349" y="5233"/>
                  </a:cubicBezTo>
                  <a:cubicBezTo>
                    <a:pt x="956" y="5614"/>
                    <a:pt x="527" y="5960"/>
                    <a:pt x="51" y="6257"/>
                  </a:cubicBezTo>
                  <a:cubicBezTo>
                    <a:pt x="1" y="6277"/>
                    <a:pt x="36" y="6349"/>
                    <a:pt x="84" y="6349"/>
                  </a:cubicBezTo>
                  <a:cubicBezTo>
                    <a:pt x="92" y="6349"/>
                    <a:pt x="102" y="6346"/>
                    <a:pt x="111" y="6341"/>
                  </a:cubicBezTo>
                  <a:cubicBezTo>
                    <a:pt x="968" y="5841"/>
                    <a:pt x="1730" y="5186"/>
                    <a:pt x="2325" y="4388"/>
                  </a:cubicBezTo>
                  <a:cubicBezTo>
                    <a:pt x="2933" y="3590"/>
                    <a:pt x="3373" y="2674"/>
                    <a:pt x="3647" y="1709"/>
                  </a:cubicBezTo>
                  <a:cubicBezTo>
                    <a:pt x="3802" y="1173"/>
                    <a:pt x="3873" y="614"/>
                    <a:pt x="3873" y="54"/>
                  </a:cubicBezTo>
                  <a:cubicBezTo>
                    <a:pt x="3867" y="18"/>
                    <a:pt x="3840" y="1"/>
                    <a:pt x="3814" y="1"/>
                  </a:cubicBezTo>
                  <a:close/>
                </a:path>
              </a:pathLst>
            </a:custGeom>
            <a:solidFill>
              <a:srgbClr val="874C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g2b303bf5d57_1_202"/>
            <p:cNvSpPr/>
            <p:nvPr/>
          </p:nvSpPr>
          <p:spPr>
            <a:xfrm>
              <a:off x="2967000" y="3294875"/>
              <a:ext cx="22675" cy="12400"/>
            </a:xfrm>
            <a:custGeom>
              <a:rect b="b" l="l" r="r" t="t"/>
              <a:pathLst>
                <a:path extrusionOk="0" h="496" w="907">
                  <a:moveTo>
                    <a:pt x="859" y="1"/>
                  </a:moveTo>
                  <a:cubicBezTo>
                    <a:pt x="823" y="1"/>
                    <a:pt x="787" y="13"/>
                    <a:pt x="752" y="25"/>
                  </a:cubicBezTo>
                  <a:cubicBezTo>
                    <a:pt x="716" y="36"/>
                    <a:pt x="680" y="36"/>
                    <a:pt x="644" y="60"/>
                  </a:cubicBezTo>
                  <a:cubicBezTo>
                    <a:pt x="585" y="84"/>
                    <a:pt x="513" y="120"/>
                    <a:pt x="454" y="155"/>
                  </a:cubicBezTo>
                  <a:cubicBezTo>
                    <a:pt x="323" y="215"/>
                    <a:pt x="192" y="286"/>
                    <a:pt x="73" y="370"/>
                  </a:cubicBezTo>
                  <a:cubicBezTo>
                    <a:pt x="0" y="401"/>
                    <a:pt x="45" y="495"/>
                    <a:pt x="105" y="495"/>
                  </a:cubicBezTo>
                  <a:cubicBezTo>
                    <a:pt x="114" y="495"/>
                    <a:pt x="123" y="493"/>
                    <a:pt x="132" y="489"/>
                  </a:cubicBezTo>
                  <a:lnTo>
                    <a:pt x="144" y="477"/>
                  </a:lnTo>
                  <a:cubicBezTo>
                    <a:pt x="252" y="429"/>
                    <a:pt x="371" y="382"/>
                    <a:pt x="478" y="334"/>
                  </a:cubicBezTo>
                  <a:cubicBezTo>
                    <a:pt x="525" y="298"/>
                    <a:pt x="585" y="275"/>
                    <a:pt x="633" y="251"/>
                  </a:cubicBezTo>
                  <a:cubicBezTo>
                    <a:pt x="692" y="227"/>
                    <a:pt x="740" y="179"/>
                    <a:pt x="787" y="132"/>
                  </a:cubicBezTo>
                  <a:lnTo>
                    <a:pt x="787" y="132"/>
                  </a:lnTo>
                  <a:lnTo>
                    <a:pt x="764" y="167"/>
                  </a:lnTo>
                  <a:cubicBezTo>
                    <a:pt x="811" y="132"/>
                    <a:pt x="847" y="96"/>
                    <a:pt x="894" y="60"/>
                  </a:cubicBezTo>
                  <a:cubicBezTo>
                    <a:pt x="906" y="36"/>
                    <a:pt x="894" y="1"/>
                    <a:pt x="859" y="1"/>
                  </a:cubicBezTo>
                  <a:close/>
                </a:path>
              </a:pathLst>
            </a:custGeom>
            <a:solidFill>
              <a:srgbClr val="874C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g2b303bf5d57_1_202"/>
            <p:cNvSpPr/>
            <p:nvPr/>
          </p:nvSpPr>
          <p:spPr>
            <a:xfrm>
              <a:off x="2970900" y="3321050"/>
              <a:ext cx="16400" cy="6600"/>
            </a:xfrm>
            <a:custGeom>
              <a:rect b="b" l="l" r="r" t="t"/>
              <a:pathLst>
                <a:path extrusionOk="0" h="264" w="656">
                  <a:moveTo>
                    <a:pt x="78" y="1"/>
                  </a:moveTo>
                  <a:cubicBezTo>
                    <a:pt x="53" y="1"/>
                    <a:pt x="28" y="14"/>
                    <a:pt x="12" y="37"/>
                  </a:cubicBezTo>
                  <a:cubicBezTo>
                    <a:pt x="0" y="73"/>
                    <a:pt x="12" y="109"/>
                    <a:pt x="36" y="132"/>
                  </a:cubicBezTo>
                  <a:cubicBezTo>
                    <a:pt x="119" y="192"/>
                    <a:pt x="215" y="228"/>
                    <a:pt x="310" y="251"/>
                  </a:cubicBezTo>
                  <a:cubicBezTo>
                    <a:pt x="357" y="263"/>
                    <a:pt x="405" y="263"/>
                    <a:pt x="453" y="263"/>
                  </a:cubicBezTo>
                  <a:lnTo>
                    <a:pt x="524" y="263"/>
                  </a:lnTo>
                  <a:cubicBezTo>
                    <a:pt x="548" y="263"/>
                    <a:pt x="572" y="263"/>
                    <a:pt x="608" y="251"/>
                  </a:cubicBezTo>
                  <a:cubicBezTo>
                    <a:pt x="655" y="228"/>
                    <a:pt x="655" y="156"/>
                    <a:pt x="608" y="144"/>
                  </a:cubicBezTo>
                  <a:cubicBezTo>
                    <a:pt x="584" y="132"/>
                    <a:pt x="548" y="132"/>
                    <a:pt x="524" y="121"/>
                  </a:cubicBezTo>
                  <a:lnTo>
                    <a:pt x="477" y="121"/>
                  </a:lnTo>
                  <a:cubicBezTo>
                    <a:pt x="429" y="121"/>
                    <a:pt x="393" y="97"/>
                    <a:pt x="346" y="85"/>
                  </a:cubicBezTo>
                  <a:cubicBezTo>
                    <a:pt x="274" y="73"/>
                    <a:pt x="191" y="49"/>
                    <a:pt x="119" y="13"/>
                  </a:cubicBezTo>
                  <a:cubicBezTo>
                    <a:pt x="107" y="5"/>
                    <a:pt x="93" y="1"/>
                    <a:pt x="78" y="1"/>
                  </a:cubicBezTo>
                  <a:close/>
                </a:path>
              </a:pathLst>
            </a:custGeom>
            <a:solidFill>
              <a:srgbClr val="874C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g2b303bf5d57_1_202"/>
            <p:cNvSpPr/>
            <p:nvPr/>
          </p:nvSpPr>
          <p:spPr>
            <a:xfrm>
              <a:off x="2964950" y="3354100"/>
              <a:ext cx="15800" cy="9575"/>
            </a:xfrm>
            <a:custGeom>
              <a:rect b="b" l="l" r="r" t="t"/>
              <a:pathLst>
                <a:path extrusionOk="0" h="383" w="632">
                  <a:moveTo>
                    <a:pt x="70" y="1"/>
                  </a:moveTo>
                  <a:cubicBezTo>
                    <a:pt x="48" y="1"/>
                    <a:pt x="27" y="14"/>
                    <a:pt x="12" y="37"/>
                  </a:cubicBezTo>
                  <a:cubicBezTo>
                    <a:pt x="0" y="72"/>
                    <a:pt x="0" y="108"/>
                    <a:pt x="36" y="132"/>
                  </a:cubicBezTo>
                  <a:cubicBezTo>
                    <a:pt x="119" y="180"/>
                    <a:pt x="203" y="227"/>
                    <a:pt x="286" y="275"/>
                  </a:cubicBezTo>
                  <a:cubicBezTo>
                    <a:pt x="334" y="299"/>
                    <a:pt x="381" y="323"/>
                    <a:pt x="429" y="334"/>
                  </a:cubicBezTo>
                  <a:cubicBezTo>
                    <a:pt x="476" y="358"/>
                    <a:pt x="524" y="370"/>
                    <a:pt x="584" y="382"/>
                  </a:cubicBezTo>
                  <a:cubicBezTo>
                    <a:pt x="607" y="382"/>
                    <a:pt x="631" y="334"/>
                    <a:pt x="619" y="311"/>
                  </a:cubicBezTo>
                  <a:cubicBezTo>
                    <a:pt x="584" y="275"/>
                    <a:pt x="536" y="239"/>
                    <a:pt x="500" y="215"/>
                  </a:cubicBezTo>
                  <a:cubicBezTo>
                    <a:pt x="453" y="192"/>
                    <a:pt x="417" y="168"/>
                    <a:pt x="369" y="144"/>
                  </a:cubicBezTo>
                  <a:cubicBezTo>
                    <a:pt x="286" y="96"/>
                    <a:pt x="203" y="49"/>
                    <a:pt x="107" y="13"/>
                  </a:cubicBezTo>
                  <a:cubicBezTo>
                    <a:pt x="95" y="5"/>
                    <a:pt x="82" y="1"/>
                    <a:pt x="70" y="1"/>
                  </a:cubicBezTo>
                  <a:close/>
                </a:path>
              </a:pathLst>
            </a:custGeom>
            <a:solidFill>
              <a:srgbClr val="874C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g2b303bf5d57_1_202"/>
            <p:cNvSpPr/>
            <p:nvPr/>
          </p:nvSpPr>
          <p:spPr>
            <a:xfrm>
              <a:off x="879550" y="4467050"/>
              <a:ext cx="3043875" cy="25"/>
            </a:xfrm>
            <a:custGeom>
              <a:rect b="b" l="l" r="r" t="t"/>
              <a:pathLst>
                <a:path extrusionOk="0" fill="none" h="1" w="121755">
                  <a:moveTo>
                    <a:pt x="1" y="0"/>
                  </a:moveTo>
                  <a:lnTo>
                    <a:pt x="6299" y="0"/>
                  </a:lnTo>
                  <a:lnTo>
                    <a:pt x="16884" y="0"/>
                  </a:lnTo>
                  <a:lnTo>
                    <a:pt x="21289" y="0"/>
                  </a:lnTo>
                  <a:lnTo>
                    <a:pt x="32422" y="0"/>
                  </a:lnTo>
                  <a:lnTo>
                    <a:pt x="114230" y="0"/>
                  </a:lnTo>
                  <a:lnTo>
                    <a:pt x="118301" y="0"/>
                  </a:lnTo>
                  <a:lnTo>
                    <a:pt x="121754" y="0"/>
                  </a:lnTo>
                </a:path>
              </a:pathLst>
            </a:custGeom>
            <a:noFill/>
            <a:ln cap="rnd" cmpd="sng" w="802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g2b303bf5d57_1_202"/>
            <p:cNvSpPr/>
            <p:nvPr/>
          </p:nvSpPr>
          <p:spPr>
            <a:xfrm>
              <a:off x="670300" y="4467050"/>
              <a:ext cx="170900" cy="25"/>
            </a:xfrm>
            <a:custGeom>
              <a:rect b="b" l="l" r="r" t="t"/>
              <a:pathLst>
                <a:path extrusionOk="0" fill="none" h="1" w="6836">
                  <a:moveTo>
                    <a:pt x="6835" y="0"/>
                  </a:moveTo>
                  <a:lnTo>
                    <a:pt x="1" y="0"/>
                  </a:lnTo>
                </a:path>
              </a:pathLst>
            </a:custGeom>
            <a:noFill/>
            <a:ln cap="rnd" cmpd="sng" w="802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g2b303bf5d57_1_202"/>
            <p:cNvSpPr/>
            <p:nvPr/>
          </p:nvSpPr>
          <p:spPr>
            <a:xfrm>
              <a:off x="3948100" y="4467050"/>
              <a:ext cx="28600" cy="25"/>
            </a:xfrm>
            <a:custGeom>
              <a:rect b="b" l="l" r="r" t="t"/>
              <a:pathLst>
                <a:path extrusionOk="0" fill="none" h="1" w="1144">
                  <a:moveTo>
                    <a:pt x="1144" y="0"/>
                  </a:moveTo>
                  <a:lnTo>
                    <a:pt x="1" y="0"/>
                  </a:lnTo>
                </a:path>
              </a:pathLst>
            </a:custGeom>
            <a:noFill/>
            <a:ln cap="rnd" cmpd="sng" w="802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g2b303bf5d57_1_202"/>
            <p:cNvSpPr/>
            <p:nvPr/>
          </p:nvSpPr>
          <p:spPr>
            <a:xfrm>
              <a:off x="2600325" y="4431925"/>
              <a:ext cx="997750" cy="35150"/>
            </a:xfrm>
            <a:custGeom>
              <a:rect b="b" l="l" r="r" t="t"/>
              <a:pathLst>
                <a:path extrusionOk="0" h="1406" w="39910">
                  <a:moveTo>
                    <a:pt x="679" y="0"/>
                  </a:moveTo>
                  <a:cubicBezTo>
                    <a:pt x="310" y="0"/>
                    <a:pt x="0" y="298"/>
                    <a:pt x="0" y="679"/>
                  </a:cubicBezTo>
                  <a:lnTo>
                    <a:pt x="0" y="727"/>
                  </a:lnTo>
                  <a:cubicBezTo>
                    <a:pt x="0" y="1096"/>
                    <a:pt x="310" y="1405"/>
                    <a:pt x="679" y="1405"/>
                  </a:cubicBezTo>
                  <a:lnTo>
                    <a:pt x="39231" y="1405"/>
                  </a:lnTo>
                  <a:cubicBezTo>
                    <a:pt x="39612" y="1405"/>
                    <a:pt x="39910" y="1096"/>
                    <a:pt x="39910" y="727"/>
                  </a:cubicBezTo>
                  <a:lnTo>
                    <a:pt x="39910" y="679"/>
                  </a:lnTo>
                  <a:cubicBezTo>
                    <a:pt x="39910" y="298"/>
                    <a:pt x="39612" y="0"/>
                    <a:pt x="39231" y="0"/>
                  </a:cubicBezTo>
                  <a:close/>
                </a:path>
              </a:pathLst>
            </a:custGeom>
            <a:solidFill>
              <a:srgbClr val="2D24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g2b303bf5d57_1_202"/>
            <p:cNvSpPr/>
            <p:nvPr/>
          </p:nvSpPr>
          <p:spPr>
            <a:xfrm>
              <a:off x="2878025" y="3995550"/>
              <a:ext cx="908175" cy="469725"/>
            </a:xfrm>
            <a:custGeom>
              <a:rect b="b" l="l" r="r" t="t"/>
              <a:pathLst>
                <a:path extrusionOk="0" h="18789" w="36327">
                  <a:moveTo>
                    <a:pt x="8168" y="1"/>
                  </a:moveTo>
                  <a:cubicBezTo>
                    <a:pt x="7966" y="1"/>
                    <a:pt x="7787" y="108"/>
                    <a:pt x="7692" y="275"/>
                  </a:cubicBezTo>
                  <a:lnTo>
                    <a:pt x="1072" y="15550"/>
                  </a:lnTo>
                  <a:cubicBezTo>
                    <a:pt x="763" y="16277"/>
                    <a:pt x="441" y="17003"/>
                    <a:pt x="132" y="17729"/>
                  </a:cubicBezTo>
                  <a:cubicBezTo>
                    <a:pt x="120" y="17753"/>
                    <a:pt x="108" y="17777"/>
                    <a:pt x="108" y="17801"/>
                  </a:cubicBezTo>
                  <a:cubicBezTo>
                    <a:pt x="96" y="17825"/>
                    <a:pt x="96" y="17848"/>
                    <a:pt x="96" y="17872"/>
                  </a:cubicBezTo>
                  <a:cubicBezTo>
                    <a:pt x="1" y="18182"/>
                    <a:pt x="215" y="18503"/>
                    <a:pt x="536" y="18551"/>
                  </a:cubicBezTo>
                  <a:cubicBezTo>
                    <a:pt x="588" y="18566"/>
                    <a:pt x="639" y="18576"/>
                    <a:pt x="691" y="18576"/>
                  </a:cubicBezTo>
                  <a:cubicBezTo>
                    <a:pt x="723" y="18576"/>
                    <a:pt x="755" y="18572"/>
                    <a:pt x="786" y="18563"/>
                  </a:cubicBezTo>
                  <a:lnTo>
                    <a:pt x="25528" y="18753"/>
                  </a:lnTo>
                  <a:lnTo>
                    <a:pt x="29064" y="18789"/>
                  </a:lnTo>
                  <a:cubicBezTo>
                    <a:pt x="29302" y="18777"/>
                    <a:pt x="29528" y="18610"/>
                    <a:pt x="29599" y="18372"/>
                  </a:cubicBezTo>
                  <a:cubicBezTo>
                    <a:pt x="31790" y="12574"/>
                    <a:pt x="33993" y="6776"/>
                    <a:pt x="36184" y="989"/>
                  </a:cubicBezTo>
                  <a:cubicBezTo>
                    <a:pt x="36327" y="644"/>
                    <a:pt x="35993" y="287"/>
                    <a:pt x="35660" y="287"/>
                  </a:cubicBezTo>
                  <a:lnTo>
                    <a:pt x="11585" y="37"/>
                  </a:lnTo>
                  <a:lnTo>
                    <a:pt x="8168" y="1"/>
                  </a:lnTo>
                  <a:close/>
                </a:path>
              </a:pathLst>
            </a:custGeom>
            <a:solidFill>
              <a:srgbClr val="2D24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2b303bf5d57_1_202"/>
            <p:cNvSpPr/>
            <p:nvPr/>
          </p:nvSpPr>
          <p:spPr>
            <a:xfrm>
              <a:off x="2872675" y="3989550"/>
              <a:ext cx="918875" cy="481725"/>
            </a:xfrm>
            <a:custGeom>
              <a:rect b="b" l="l" r="r" t="t"/>
              <a:pathLst>
                <a:path extrusionOk="0" h="19269" w="36755">
                  <a:moveTo>
                    <a:pt x="8469" y="488"/>
                  </a:moveTo>
                  <a:cubicBezTo>
                    <a:pt x="8531" y="488"/>
                    <a:pt x="8592" y="491"/>
                    <a:pt x="8644" y="491"/>
                  </a:cubicBezTo>
                  <a:lnTo>
                    <a:pt x="9835" y="503"/>
                  </a:lnTo>
                  <a:lnTo>
                    <a:pt x="14550" y="551"/>
                  </a:lnTo>
                  <a:lnTo>
                    <a:pt x="24063" y="646"/>
                  </a:lnTo>
                  <a:lnTo>
                    <a:pt x="33564" y="741"/>
                  </a:lnTo>
                  <a:lnTo>
                    <a:pt x="35874" y="765"/>
                  </a:lnTo>
                  <a:cubicBezTo>
                    <a:pt x="35891" y="765"/>
                    <a:pt x="35906" y="764"/>
                    <a:pt x="35921" y="761"/>
                  </a:cubicBezTo>
                  <a:lnTo>
                    <a:pt x="35921" y="761"/>
                  </a:lnTo>
                  <a:cubicBezTo>
                    <a:pt x="36021" y="785"/>
                    <a:pt x="36108" y="851"/>
                    <a:pt x="36160" y="943"/>
                  </a:cubicBezTo>
                  <a:cubicBezTo>
                    <a:pt x="36231" y="1086"/>
                    <a:pt x="36136" y="1229"/>
                    <a:pt x="36088" y="1360"/>
                  </a:cubicBezTo>
                  <a:lnTo>
                    <a:pt x="35671" y="2479"/>
                  </a:lnTo>
                  <a:lnTo>
                    <a:pt x="34826" y="4706"/>
                  </a:lnTo>
                  <a:lnTo>
                    <a:pt x="33135" y="9159"/>
                  </a:lnTo>
                  <a:cubicBezTo>
                    <a:pt x="32016" y="12111"/>
                    <a:pt x="30897" y="15076"/>
                    <a:pt x="29778" y="18029"/>
                  </a:cubicBezTo>
                  <a:cubicBezTo>
                    <a:pt x="29706" y="18207"/>
                    <a:pt x="29647" y="18398"/>
                    <a:pt x="29563" y="18565"/>
                  </a:cubicBezTo>
                  <a:cubicBezTo>
                    <a:pt x="29528" y="18660"/>
                    <a:pt x="29444" y="18743"/>
                    <a:pt x="29337" y="18767"/>
                  </a:cubicBezTo>
                  <a:cubicBezTo>
                    <a:pt x="29254" y="18779"/>
                    <a:pt x="29171" y="18785"/>
                    <a:pt x="29087" y="18785"/>
                  </a:cubicBezTo>
                  <a:cubicBezTo>
                    <a:pt x="29004" y="18785"/>
                    <a:pt x="28921" y="18779"/>
                    <a:pt x="28837" y="18767"/>
                  </a:cubicBezTo>
                  <a:lnTo>
                    <a:pt x="28206" y="18767"/>
                  </a:lnTo>
                  <a:lnTo>
                    <a:pt x="25849" y="18755"/>
                  </a:lnTo>
                  <a:lnTo>
                    <a:pt x="21098" y="18719"/>
                  </a:lnTo>
                  <a:lnTo>
                    <a:pt x="11633" y="18648"/>
                  </a:lnTo>
                  <a:lnTo>
                    <a:pt x="2120" y="18565"/>
                  </a:lnTo>
                  <a:lnTo>
                    <a:pt x="941" y="18565"/>
                  </a:lnTo>
                  <a:cubicBezTo>
                    <a:pt x="703" y="18565"/>
                    <a:pt x="500" y="18457"/>
                    <a:pt x="536" y="18196"/>
                  </a:cubicBezTo>
                  <a:cubicBezTo>
                    <a:pt x="560" y="18076"/>
                    <a:pt x="596" y="17957"/>
                    <a:pt x="655" y="17850"/>
                  </a:cubicBezTo>
                  <a:cubicBezTo>
                    <a:pt x="738" y="17660"/>
                    <a:pt x="822" y="17469"/>
                    <a:pt x="905" y="17279"/>
                  </a:cubicBezTo>
                  <a:cubicBezTo>
                    <a:pt x="1060" y="16910"/>
                    <a:pt x="1227" y="16541"/>
                    <a:pt x="1381" y="16183"/>
                  </a:cubicBezTo>
                  <a:lnTo>
                    <a:pt x="3274" y="11826"/>
                  </a:lnTo>
                  <a:lnTo>
                    <a:pt x="7037" y="3134"/>
                  </a:lnTo>
                  <a:lnTo>
                    <a:pt x="7977" y="943"/>
                  </a:lnTo>
                  <a:cubicBezTo>
                    <a:pt x="8037" y="824"/>
                    <a:pt x="8073" y="634"/>
                    <a:pt x="8180" y="551"/>
                  </a:cubicBezTo>
                  <a:cubicBezTo>
                    <a:pt x="8248" y="497"/>
                    <a:pt x="8360" y="488"/>
                    <a:pt x="8469" y="488"/>
                  </a:cubicBezTo>
                  <a:close/>
                  <a:moveTo>
                    <a:pt x="8548" y="1"/>
                  </a:moveTo>
                  <a:cubicBezTo>
                    <a:pt x="8297" y="1"/>
                    <a:pt x="8055" y="21"/>
                    <a:pt x="7846" y="193"/>
                  </a:cubicBezTo>
                  <a:cubicBezTo>
                    <a:pt x="7739" y="312"/>
                    <a:pt x="7656" y="443"/>
                    <a:pt x="7608" y="598"/>
                  </a:cubicBezTo>
                  <a:lnTo>
                    <a:pt x="7346" y="1182"/>
                  </a:lnTo>
                  <a:lnTo>
                    <a:pt x="3441" y="10206"/>
                  </a:lnTo>
                  <a:cubicBezTo>
                    <a:pt x="2786" y="11707"/>
                    <a:pt x="2143" y="13207"/>
                    <a:pt x="1489" y="14707"/>
                  </a:cubicBezTo>
                  <a:lnTo>
                    <a:pt x="512" y="16957"/>
                  </a:lnTo>
                  <a:cubicBezTo>
                    <a:pt x="346" y="17291"/>
                    <a:pt x="203" y="17624"/>
                    <a:pt x="84" y="17969"/>
                  </a:cubicBezTo>
                  <a:cubicBezTo>
                    <a:pt x="0" y="18231"/>
                    <a:pt x="48" y="18529"/>
                    <a:pt x="215" y="18743"/>
                  </a:cubicBezTo>
                  <a:cubicBezTo>
                    <a:pt x="380" y="18971"/>
                    <a:pt x="627" y="19046"/>
                    <a:pt x="892" y="19046"/>
                  </a:cubicBezTo>
                  <a:cubicBezTo>
                    <a:pt x="932" y="19046"/>
                    <a:pt x="972" y="19044"/>
                    <a:pt x="1012" y="19041"/>
                  </a:cubicBezTo>
                  <a:cubicBezTo>
                    <a:pt x="1147" y="19037"/>
                    <a:pt x="1282" y="19036"/>
                    <a:pt x="1417" y="19036"/>
                  </a:cubicBezTo>
                  <a:cubicBezTo>
                    <a:pt x="1687" y="19036"/>
                    <a:pt x="1957" y="19041"/>
                    <a:pt x="2227" y="19041"/>
                  </a:cubicBezTo>
                  <a:lnTo>
                    <a:pt x="4679" y="19065"/>
                  </a:lnTo>
                  <a:lnTo>
                    <a:pt x="9620" y="19100"/>
                  </a:lnTo>
                  <a:lnTo>
                    <a:pt x="19467" y="19184"/>
                  </a:lnTo>
                  <a:lnTo>
                    <a:pt x="24372" y="19219"/>
                  </a:lnTo>
                  <a:lnTo>
                    <a:pt x="26849" y="19231"/>
                  </a:lnTo>
                  <a:cubicBezTo>
                    <a:pt x="27436" y="19240"/>
                    <a:pt x="28036" y="19268"/>
                    <a:pt x="28634" y="19268"/>
                  </a:cubicBezTo>
                  <a:cubicBezTo>
                    <a:pt x="28849" y="19268"/>
                    <a:pt x="29064" y="19265"/>
                    <a:pt x="29278" y="19255"/>
                  </a:cubicBezTo>
                  <a:cubicBezTo>
                    <a:pt x="29563" y="19243"/>
                    <a:pt x="29825" y="19089"/>
                    <a:pt x="29968" y="18838"/>
                  </a:cubicBezTo>
                  <a:cubicBezTo>
                    <a:pt x="30040" y="18696"/>
                    <a:pt x="30099" y="18541"/>
                    <a:pt x="30147" y="18386"/>
                  </a:cubicBezTo>
                  <a:lnTo>
                    <a:pt x="30385" y="17767"/>
                  </a:lnTo>
                  <a:lnTo>
                    <a:pt x="31254" y="15469"/>
                  </a:lnTo>
                  <a:lnTo>
                    <a:pt x="33004" y="10873"/>
                  </a:lnTo>
                  <a:cubicBezTo>
                    <a:pt x="34171" y="7790"/>
                    <a:pt x="35338" y="4706"/>
                    <a:pt x="36505" y="1622"/>
                  </a:cubicBezTo>
                  <a:cubicBezTo>
                    <a:pt x="36624" y="1313"/>
                    <a:pt x="36755" y="1027"/>
                    <a:pt x="36588" y="717"/>
                  </a:cubicBezTo>
                  <a:cubicBezTo>
                    <a:pt x="36445" y="455"/>
                    <a:pt x="36171" y="277"/>
                    <a:pt x="35874" y="265"/>
                  </a:cubicBezTo>
                  <a:cubicBezTo>
                    <a:pt x="35870" y="265"/>
                    <a:pt x="35866" y="265"/>
                    <a:pt x="35862" y="265"/>
                  </a:cubicBezTo>
                  <a:cubicBezTo>
                    <a:pt x="35834" y="265"/>
                    <a:pt x="35808" y="269"/>
                    <a:pt x="35785" y="276"/>
                  </a:cubicBezTo>
                  <a:lnTo>
                    <a:pt x="35785" y="276"/>
                  </a:lnTo>
                  <a:lnTo>
                    <a:pt x="26039" y="181"/>
                  </a:lnTo>
                  <a:lnTo>
                    <a:pt x="16193" y="74"/>
                  </a:lnTo>
                  <a:lnTo>
                    <a:pt x="11275" y="27"/>
                  </a:lnTo>
                  <a:lnTo>
                    <a:pt x="8787" y="3"/>
                  </a:lnTo>
                  <a:cubicBezTo>
                    <a:pt x="8707" y="3"/>
                    <a:pt x="8627" y="1"/>
                    <a:pt x="8548" y="1"/>
                  </a:cubicBezTo>
                  <a:close/>
                </a:path>
              </a:pathLst>
            </a:custGeom>
            <a:solidFill>
              <a:srgbClr val="2D24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2b303bf5d57_1_202"/>
            <p:cNvSpPr/>
            <p:nvPr/>
          </p:nvSpPr>
          <p:spPr>
            <a:xfrm>
              <a:off x="3261100" y="4210775"/>
              <a:ext cx="92900" cy="67875"/>
            </a:xfrm>
            <a:custGeom>
              <a:rect b="b" l="l" r="r" t="t"/>
              <a:pathLst>
                <a:path extrusionOk="0" h="2715" w="3716">
                  <a:moveTo>
                    <a:pt x="1858" y="0"/>
                  </a:moveTo>
                  <a:cubicBezTo>
                    <a:pt x="834" y="0"/>
                    <a:pt x="1" y="607"/>
                    <a:pt x="1" y="1357"/>
                  </a:cubicBezTo>
                  <a:cubicBezTo>
                    <a:pt x="1" y="2108"/>
                    <a:pt x="834" y="2715"/>
                    <a:pt x="1858" y="2715"/>
                  </a:cubicBezTo>
                  <a:cubicBezTo>
                    <a:pt x="2894" y="2715"/>
                    <a:pt x="3716" y="2108"/>
                    <a:pt x="3716" y="1357"/>
                  </a:cubicBezTo>
                  <a:cubicBezTo>
                    <a:pt x="3716" y="607"/>
                    <a:pt x="2894" y="0"/>
                    <a:pt x="1858" y="0"/>
                  </a:cubicBezTo>
                  <a:close/>
                </a:path>
              </a:pathLst>
            </a:custGeom>
            <a:solidFill>
              <a:srgbClr val="5A4F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2b303bf5d57_1_202"/>
            <p:cNvSpPr/>
            <p:nvPr/>
          </p:nvSpPr>
          <p:spPr>
            <a:xfrm>
              <a:off x="3372725" y="4230400"/>
              <a:ext cx="48550" cy="35450"/>
            </a:xfrm>
            <a:custGeom>
              <a:rect b="b" l="l" r="r" t="t"/>
              <a:pathLst>
                <a:path extrusionOk="0" h="1418" w="1942">
                  <a:moveTo>
                    <a:pt x="977" y="1"/>
                  </a:moveTo>
                  <a:cubicBezTo>
                    <a:pt x="429" y="1"/>
                    <a:pt x="1" y="322"/>
                    <a:pt x="1" y="715"/>
                  </a:cubicBezTo>
                  <a:cubicBezTo>
                    <a:pt x="1" y="1096"/>
                    <a:pt x="429" y="1418"/>
                    <a:pt x="977" y="1418"/>
                  </a:cubicBezTo>
                  <a:cubicBezTo>
                    <a:pt x="1513" y="1418"/>
                    <a:pt x="1941" y="1096"/>
                    <a:pt x="1941" y="715"/>
                  </a:cubicBezTo>
                  <a:cubicBezTo>
                    <a:pt x="1941" y="322"/>
                    <a:pt x="1513" y="1"/>
                    <a:pt x="977" y="1"/>
                  </a:cubicBezTo>
                  <a:close/>
                </a:path>
              </a:pathLst>
            </a:custGeom>
            <a:solidFill>
              <a:srgbClr val="5A4F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g2b303bf5d57_1_202"/>
            <p:cNvSpPr/>
            <p:nvPr/>
          </p:nvSpPr>
          <p:spPr>
            <a:xfrm>
              <a:off x="2165600" y="4287175"/>
              <a:ext cx="178150" cy="61075"/>
            </a:xfrm>
            <a:custGeom>
              <a:rect b="b" l="l" r="r" t="t"/>
              <a:pathLst>
                <a:path extrusionOk="0" h="2443" w="7126">
                  <a:moveTo>
                    <a:pt x="4466" y="1"/>
                  </a:moveTo>
                  <a:cubicBezTo>
                    <a:pt x="3777" y="1"/>
                    <a:pt x="3120" y="249"/>
                    <a:pt x="2494" y="528"/>
                  </a:cubicBezTo>
                  <a:cubicBezTo>
                    <a:pt x="1923" y="790"/>
                    <a:pt x="1375" y="1064"/>
                    <a:pt x="827" y="1361"/>
                  </a:cubicBezTo>
                  <a:cubicBezTo>
                    <a:pt x="601" y="1480"/>
                    <a:pt x="18" y="1921"/>
                    <a:pt x="6" y="2219"/>
                  </a:cubicBezTo>
                  <a:cubicBezTo>
                    <a:pt x="0" y="2397"/>
                    <a:pt x="152" y="2442"/>
                    <a:pt x="343" y="2442"/>
                  </a:cubicBezTo>
                  <a:cubicBezTo>
                    <a:pt x="537" y="2442"/>
                    <a:pt x="773" y="2395"/>
                    <a:pt x="924" y="2395"/>
                  </a:cubicBezTo>
                  <a:cubicBezTo>
                    <a:pt x="940" y="2395"/>
                    <a:pt x="956" y="2396"/>
                    <a:pt x="970" y="2397"/>
                  </a:cubicBezTo>
                  <a:cubicBezTo>
                    <a:pt x="1155" y="2409"/>
                    <a:pt x="1340" y="2414"/>
                    <a:pt x="1525" y="2414"/>
                  </a:cubicBezTo>
                  <a:cubicBezTo>
                    <a:pt x="2280" y="2414"/>
                    <a:pt x="3034" y="2326"/>
                    <a:pt x="3780" y="2231"/>
                  </a:cubicBezTo>
                  <a:cubicBezTo>
                    <a:pt x="4971" y="2088"/>
                    <a:pt x="7078" y="1778"/>
                    <a:pt x="7126" y="1040"/>
                  </a:cubicBezTo>
                  <a:cubicBezTo>
                    <a:pt x="6364" y="552"/>
                    <a:pt x="5507" y="52"/>
                    <a:pt x="4602" y="4"/>
                  </a:cubicBezTo>
                  <a:cubicBezTo>
                    <a:pt x="4556" y="2"/>
                    <a:pt x="4511" y="1"/>
                    <a:pt x="4466" y="1"/>
                  </a:cubicBezTo>
                  <a:close/>
                </a:path>
              </a:pathLst>
            </a:custGeom>
            <a:solidFill>
              <a:srgbClr val="C1AD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g2b303bf5d57_1_202"/>
            <p:cNvSpPr/>
            <p:nvPr/>
          </p:nvSpPr>
          <p:spPr>
            <a:xfrm>
              <a:off x="2190150" y="4308100"/>
              <a:ext cx="431625" cy="155175"/>
            </a:xfrm>
            <a:custGeom>
              <a:rect b="b" l="l" r="r" t="t"/>
              <a:pathLst>
                <a:path extrusionOk="0" h="6207" w="17265">
                  <a:moveTo>
                    <a:pt x="4894" y="0"/>
                  </a:moveTo>
                  <a:lnTo>
                    <a:pt x="0" y="774"/>
                  </a:lnTo>
                  <a:cubicBezTo>
                    <a:pt x="0" y="774"/>
                    <a:pt x="1572" y="5954"/>
                    <a:pt x="2417" y="6073"/>
                  </a:cubicBezTo>
                  <a:cubicBezTo>
                    <a:pt x="2982" y="6153"/>
                    <a:pt x="6920" y="6207"/>
                    <a:pt x="9467" y="6207"/>
                  </a:cubicBezTo>
                  <a:cubicBezTo>
                    <a:pt x="10676" y="6207"/>
                    <a:pt x="11572" y="6195"/>
                    <a:pt x="11645" y="6168"/>
                  </a:cubicBezTo>
                  <a:cubicBezTo>
                    <a:pt x="11752" y="6120"/>
                    <a:pt x="11847" y="6037"/>
                    <a:pt x="11883" y="5918"/>
                  </a:cubicBezTo>
                  <a:cubicBezTo>
                    <a:pt x="11883" y="5918"/>
                    <a:pt x="15628" y="6158"/>
                    <a:pt x="16822" y="6158"/>
                  </a:cubicBezTo>
                  <a:cubicBezTo>
                    <a:pt x="17035" y="6158"/>
                    <a:pt x="17166" y="6150"/>
                    <a:pt x="17181" y="6132"/>
                  </a:cubicBezTo>
                  <a:cubicBezTo>
                    <a:pt x="17264" y="6013"/>
                    <a:pt x="17181" y="5394"/>
                    <a:pt x="16931" y="5299"/>
                  </a:cubicBezTo>
                  <a:cubicBezTo>
                    <a:pt x="16681" y="5204"/>
                    <a:pt x="8823" y="3441"/>
                    <a:pt x="8144" y="3191"/>
                  </a:cubicBezTo>
                  <a:cubicBezTo>
                    <a:pt x="7712" y="3032"/>
                    <a:pt x="6687" y="3003"/>
                    <a:pt x="5999" y="3003"/>
                  </a:cubicBezTo>
                  <a:cubicBezTo>
                    <a:pt x="5606" y="3003"/>
                    <a:pt x="5322" y="3013"/>
                    <a:pt x="5322" y="3013"/>
                  </a:cubicBezTo>
                  <a:lnTo>
                    <a:pt x="4894" y="0"/>
                  </a:lnTo>
                  <a:close/>
                </a:path>
              </a:pathLst>
            </a:custGeom>
            <a:solidFill>
              <a:srgbClr val="FE8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g2b303bf5d57_1_202"/>
            <p:cNvSpPr/>
            <p:nvPr/>
          </p:nvSpPr>
          <p:spPr>
            <a:xfrm>
              <a:off x="2179725" y="2689500"/>
              <a:ext cx="77700" cy="161050"/>
            </a:xfrm>
            <a:custGeom>
              <a:rect b="b" l="l" r="r" t="t"/>
              <a:pathLst>
                <a:path extrusionOk="0" h="6442" w="3108">
                  <a:moveTo>
                    <a:pt x="1250" y="1"/>
                  </a:moveTo>
                  <a:cubicBezTo>
                    <a:pt x="1093" y="1"/>
                    <a:pt x="930" y="52"/>
                    <a:pt x="762" y="177"/>
                  </a:cubicBezTo>
                  <a:cubicBezTo>
                    <a:pt x="524" y="368"/>
                    <a:pt x="358" y="641"/>
                    <a:pt x="274" y="927"/>
                  </a:cubicBezTo>
                  <a:cubicBezTo>
                    <a:pt x="48" y="1570"/>
                    <a:pt x="0" y="2261"/>
                    <a:pt x="120" y="2927"/>
                  </a:cubicBezTo>
                  <a:cubicBezTo>
                    <a:pt x="203" y="3320"/>
                    <a:pt x="310" y="3701"/>
                    <a:pt x="441" y="4082"/>
                  </a:cubicBezTo>
                  <a:lnTo>
                    <a:pt x="1203" y="6440"/>
                  </a:lnTo>
                  <a:cubicBezTo>
                    <a:pt x="1215" y="6441"/>
                    <a:pt x="1227" y="6441"/>
                    <a:pt x="1239" y="6441"/>
                  </a:cubicBezTo>
                  <a:cubicBezTo>
                    <a:pt x="1370" y="6441"/>
                    <a:pt x="1496" y="6383"/>
                    <a:pt x="1572" y="6285"/>
                  </a:cubicBezTo>
                  <a:cubicBezTo>
                    <a:pt x="2215" y="5713"/>
                    <a:pt x="2525" y="4856"/>
                    <a:pt x="2787" y="4035"/>
                  </a:cubicBezTo>
                  <a:cubicBezTo>
                    <a:pt x="2929" y="3618"/>
                    <a:pt x="3025" y="3177"/>
                    <a:pt x="3072" y="2725"/>
                  </a:cubicBezTo>
                  <a:cubicBezTo>
                    <a:pt x="3108" y="1975"/>
                    <a:pt x="2834" y="1225"/>
                    <a:pt x="2322" y="665"/>
                  </a:cubicBezTo>
                  <a:cubicBezTo>
                    <a:pt x="2029" y="355"/>
                    <a:pt x="1661" y="1"/>
                    <a:pt x="1250" y="1"/>
                  </a:cubicBezTo>
                  <a:close/>
                </a:path>
              </a:pathLst>
            </a:custGeom>
            <a:solidFill>
              <a:srgbClr val="43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g2b303bf5d57_1_202"/>
            <p:cNvSpPr/>
            <p:nvPr/>
          </p:nvSpPr>
          <p:spPr>
            <a:xfrm>
              <a:off x="1859750" y="3797400"/>
              <a:ext cx="7750" cy="119625"/>
            </a:xfrm>
            <a:custGeom>
              <a:rect b="b" l="l" r="r" t="t"/>
              <a:pathLst>
                <a:path extrusionOk="0" h="4785" w="310">
                  <a:moveTo>
                    <a:pt x="107" y="0"/>
                  </a:moveTo>
                  <a:cubicBezTo>
                    <a:pt x="66" y="0"/>
                    <a:pt x="24" y="27"/>
                    <a:pt x="24" y="81"/>
                  </a:cubicBezTo>
                  <a:cubicBezTo>
                    <a:pt x="0" y="414"/>
                    <a:pt x="12" y="748"/>
                    <a:pt x="36" y="1093"/>
                  </a:cubicBezTo>
                  <a:cubicBezTo>
                    <a:pt x="60" y="1545"/>
                    <a:pt x="84" y="2010"/>
                    <a:pt x="107" y="2474"/>
                  </a:cubicBezTo>
                  <a:cubicBezTo>
                    <a:pt x="131" y="2938"/>
                    <a:pt x="155" y="3367"/>
                    <a:pt x="155" y="3819"/>
                  </a:cubicBezTo>
                  <a:cubicBezTo>
                    <a:pt x="155" y="4010"/>
                    <a:pt x="155" y="4200"/>
                    <a:pt x="143" y="4379"/>
                  </a:cubicBezTo>
                  <a:cubicBezTo>
                    <a:pt x="143" y="4450"/>
                    <a:pt x="131" y="4534"/>
                    <a:pt x="131" y="4605"/>
                  </a:cubicBezTo>
                  <a:cubicBezTo>
                    <a:pt x="131" y="4653"/>
                    <a:pt x="131" y="4700"/>
                    <a:pt x="143" y="4760"/>
                  </a:cubicBezTo>
                  <a:cubicBezTo>
                    <a:pt x="143" y="4775"/>
                    <a:pt x="157" y="4785"/>
                    <a:pt x="170" y="4785"/>
                  </a:cubicBezTo>
                  <a:cubicBezTo>
                    <a:pt x="178" y="4785"/>
                    <a:pt x="186" y="4781"/>
                    <a:pt x="191" y="4772"/>
                  </a:cubicBezTo>
                  <a:cubicBezTo>
                    <a:pt x="215" y="4736"/>
                    <a:pt x="238" y="4688"/>
                    <a:pt x="262" y="4653"/>
                  </a:cubicBezTo>
                  <a:cubicBezTo>
                    <a:pt x="274" y="4581"/>
                    <a:pt x="274" y="4510"/>
                    <a:pt x="286" y="4450"/>
                  </a:cubicBezTo>
                  <a:cubicBezTo>
                    <a:pt x="298" y="4260"/>
                    <a:pt x="310" y="4069"/>
                    <a:pt x="310" y="3891"/>
                  </a:cubicBezTo>
                  <a:cubicBezTo>
                    <a:pt x="310" y="3438"/>
                    <a:pt x="298" y="2974"/>
                    <a:pt x="274" y="2522"/>
                  </a:cubicBezTo>
                  <a:cubicBezTo>
                    <a:pt x="250" y="1712"/>
                    <a:pt x="179" y="890"/>
                    <a:pt x="191" y="81"/>
                  </a:cubicBezTo>
                  <a:cubicBezTo>
                    <a:pt x="191" y="27"/>
                    <a:pt x="149" y="0"/>
                    <a:pt x="107" y="0"/>
                  </a:cubicBezTo>
                  <a:close/>
                </a:path>
              </a:pathLst>
            </a:custGeom>
            <a:solidFill>
              <a:srgbClr val="9B85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g2b303bf5d57_1_202"/>
            <p:cNvSpPr/>
            <p:nvPr/>
          </p:nvSpPr>
          <p:spPr>
            <a:xfrm>
              <a:off x="1854050" y="3759300"/>
              <a:ext cx="65125" cy="147000"/>
            </a:xfrm>
            <a:custGeom>
              <a:rect b="b" l="l" r="r" t="t"/>
              <a:pathLst>
                <a:path extrusionOk="0" h="5880" w="2605">
                  <a:moveTo>
                    <a:pt x="2559" y="0"/>
                  </a:moveTo>
                  <a:cubicBezTo>
                    <a:pt x="2545" y="0"/>
                    <a:pt x="2531" y="7"/>
                    <a:pt x="2526" y="21"/>
                  </a:cubicBezTo>
                  <a:lnTo>
                    <a:pt x="2526" y="33"/>
                  </a:lnTo>
                  <a:cubicBezTo>
                    <a:pt x="2157" y="1009"/>
                    <a:pt x="1883" y="2010"/>
                    <a:pt x="1478" y="2974"/>
                  </a:cubicBezTo>
                  <a:cubicBezTo>
                    <a:pt x="1276" y="3486"/>
                    <a:pt x="1062" y="3998"/>
                    <a:pt x="800" y="4474"/>
                  </a:cubicBezTo>
                  <a:cubicBezTo>
                    <a:pt x="562" y="4927"/>
                    <a:pt x="276" y="5343"/>
                    <a:pt x="26" y="5784"/>
                  </a:cubicBezTo>
                  <a:cubicBezTo>
                    <a:pt x="0" y="5835"/>
                    <a:pt x="41" y="5880"/>
                    <a:pt x="84" y="5880"/>
                  </a:cubicBezTo>
                  <a:cubicBezTo>
                    <a:pt x="102" y="5880"/>
                    <a:pt x="119" y="5872"/>
                    <a:pt x="133" y="5855"/>
                  </a:cubicBezTo>
                  <a:cubicBezTo>
                    <a:pt x="419" y="5427"/>
                    <a:pt x="669" y="4986"/>
                    <a:pt x="871" y="4522"/>
                  </a:cubicBezTo>
                  <a:cubicBezTo>
                    <a:pt x="1121" y="4022"/>
                    <a:pt x="1359" y="3522"/>
                    <a:pt x="1574" y="3010"/>
                  </a:cubicBezTo>
                  <a:cubicBezTo>
                    <a:pt x="1788" y="2498"/>
                    <a:pt x="1978" y="2010"/>
                    <a:pt x="2157" y="1510"/>
                  </a:cubicBezTo>
                  <a:cubicBezTo>
                    <a:pt x="2348" y="1033"/>
                    <a:pt x="2490" y="545"/>
                    <a:pt x="2598" y="45"/>
                  </a:cubicBezTo>
                  <a:cubicBezTo>
                    <a:pt x="2605" y="16"/>
                    <a:pt x="2581" y="0"/>
                    <a:pt x="2559" y="0"/>
                  </a:cubicBezTo>
                  <a:close/>
                </a:path>
              </a:pathLst>
            </a:custGeom>
            <a:solidFill>
              <a:srgbClr val="9B85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g2b303bf5d57_1_202"/>
            <p:cNvSpPr/>
            <p:nvPr/>
          </p:nvSpPr>
          <p:spPr>
            <a:xfrm>
              <a:off x="1115300" y="3435675"/>
              <a:ext cx="717975" cy="1031400"/>
            </a:xfrm>
            <a:custGeom>
              <a:rect b="b" l="l" r="r" t="t"/>
              <a:pathLst>
                <a:path extrusionOk="0" h="41256" w="28719">
                  <a:moveTo>
                    <a:pt x="7787" y="0"/>
                  </a:moveTo>
                  <a:cubicBezTo>
                    <a:pt x="7787" y="0"/>
                    <a:pt x="1" y="2024"/>
                    <a:pt x="167" y="13300"/>
                  </a:cubicBezTo>
                  <a:cubicBezTo>
                    <a:pt x="787" y="24146"/>
                    <a:pt x="2120" y="36922"/>
                    <a:pt x="2584" y="41255"/>
                  </a:cubicBezTo>
                  <a:lnTo>
                    <a:pt x="13169" y="41255"/>
                  </a:lnTo>
                  <a:lnTo>
                    <a:pt x="13705" y="23396"/>
                  </a:lnTo>
                  <a:lnTo>
                    <a:pt x="17586" y="41255"/>
                  </a:lnTo>
                  <a:lnTo>
                    <a:pt x="28719" y="41255"/>
                  </a:lnTo>
                  <a:cubicBezTo>
                    <a:pt x="27969" y="35314"/>
                    <a:pt x="24694" y="10490"/>
                    <a:pt x="21265" y="8382"/>
                  </a:cubicBezTo>
                  <a:lnTo>
                    <a:pt x="7787" y="0"/>
                  </a:lnTo>
                  <a:close/>
                </a:path>
              </a:pathLst>
            </a:custGeom>
            <a:solidFill>
              <a:srgbClr val="2D24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2b303bf5d57_1_202"/>
            <p:cNvSpPr/>
            <p:nvPr/>
          </p:nvSpPr>
          <p:spPr>
            <a:xfrm>
              <a:off x="1932375" y="3140700"/>
              <a:ext cx="411375" cy="1203750"/>
            </a:xfrm>
            <a:custGeom>
              <a:rect b="b" l="l" r="r" t="t"/>
              <a:pathLst>
                <a:path extrusionOk="0" h="48150" w="16455">
                  <a:moveTo>
                    <a:pt x="1834" y="0"/>
                  </a:moveTo>
                  <a:lnTo>
                    <a:pt x="1810" y="191"/>
                  </a:lnTo>
                  <a:lnTo>
                    <a:pt x="1465" y="2739"/>
                  </a:lnTo>
                  <a:lnTo>
                    <a:pt x="0" y="13526"/>
                  </a:lnTo>
                  <a:lnTo>
                    <a:pt x="3298" y="28849"/>
                  </a:lnTo>
                  <a:lnTo>
                    <a:pt x="4715" y="33385"/>
                  </a:lnTo>
                  <a:lnTo>
                    <a:pt x="7442" y="42184"/>
                  </a:lnTo>
                  <a:cubicBezTo>
                    <a:pt x="8049" y="44137"/>
                    <a:pt x="8585" y="46137"/>
                    <a:pt x="9275" y="48054"/>
                  </a:cubicBezTo>
                  <a:cubicBezTo>
                    <a:pt x="9287" y="48090"/>
                    <a:pt x="9311" y="48137"/>
                    <a:pt x="9359" y="48149"/>
                  </a:cubicBezTo>
                  <a:cubicBezTo>
                    <a:pt x="9394" y="48149"/>
                    <a:pt x="9430" y="48137"/>
                    <a:pt x="9466" y="48113"/>
                  </a:cubicBezTo>
                  <a:cubicBezTo>
                    <a:pt x="10549" y="47506"/>
                    <a:pt x="11895" y="47673"/>
                    <a:pt x="13097" y="47351"/>
                  </a:cubicBezTo>
                  <a:cubicBezTo>
                    <a:pt x="13478" y="47256"/>
                    <a:pt x="13847" y="47113"/>
                    <a:pt x="14228" y="47066"/>
                  </a:cubicBezTo>
                  <a:cubicBezTo>
                    <a:pt x="14252" y="47064"/>
                    <a:pt x="14278" y="47063"/>
                    <a:pt x="14306" y="47063"/>
                  </a:cubicBezTo>
                  <a:cubicBezTo>
                    <a:pt x="14599" y="47063"/>
                    <a:pt x="15158" y="47153"/>
                    <a:pt x="15636" y="47153"/>
                  </a:cubicBezTo>
                  <a:cubicBezTo>
                    <a:pt x="15996" y="47153"/>
                    <a:pt x="16310" y="47102"/>
                    <a:pt x="16431" y="46923"/>
                  </a:cubicBezTo>
                  <a:cubicBezTo>
                    <a:pt x="16443" y="46899"/>
                    <a:pt x="16455" y="46875"/>
                    <a:pt x="16455" y="46851"/>
                  </a:cubicBezTo>
                  <a:cubicBezTo>
                    <a:pt x="16455" y="46720"/>
                    <a:pt x="16443" y="46601"/>
                    <a:pt x="16395" y="46482"/>
                  </a:cubicBezTo>
                  <a:cubicBezTo>
                    <a:pt x="16324" y="45982"/>
                    <a:pt x="16241" y="45494"/>
                    <a:pt x="16157" y="45006"/>
                  </a:cubicBezTo>
                  <a:cubicBezTo>
                    <a:pt x="15871" y="43220"/>
                    <a:pt x="15574" y="41446"/>
                    <a:pt x="15288" y="39660"/>
                  </a:cubicBezTo>
                  <a:lnTo>
                    <a:pt x="14074" y="32183"/>
                  </a:lnTo>
                  <a:cubicBezTo>
                    <a:pt x="13621" y="29385"/>
                    <a:pt x="13181" y="26587"/>
                    <a:pt x="12728" y="23801"/>
                  </a:cubicBezTo>
                  <a:cubicBezTo>
                    <a:pt x="12300" y="21110"/>
                    <a:pt x="11859" y="18431"/>
                    <a:pt x="11430" y="15752"/>
                  </a:cubicBezTo>
                  <a:cubicBezTo>
                    <a:pt x="11085" y="13585"/>
                    <a:pt x="10752" y="11430"/>
                    <a:pt x="10406" y="9275"/>
                  </a:cubicBezTo>
                  <a:cubicBezTo>
                    <a:pt x="10216" y="8061"/>
                    <a:pt x="10014" y="6846"/>
                    <a:pt x="9847" y="5632"/>
                  </a:cubicBezTo>
                  <a:lnTo>
                    <a:pt x="9847" y="5608"/>
                  </a:lnTo>
                  <a:cubicBezTo>
                    <a:pt x="9513" y="3870"/>
                    <a:pt x="7085" y="2334"/>
                    <a:pt x="4989" y="1310"/>
                  </a:cubicBezTo>
                  <a:cubicBezTo>
                    <a:pt x="4037" y="846"/>
                    <a:pt x="3048" y="429"/>
                    <a:pt x="2036" y="72"/>
                  </a:cubicBezTo>
                  <a:lnTo>
                    <a:pt x="1834" y="0"/>
                  </a:lnTo>
                  <a:close/>
                </a:path>
              </a:pathLst>
            </a:custGeom>
            <a:solidFill>
              <a:srgbClr val="EED9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g2b303bf5d57_1_202"/>
            <p:cNvSpPr/>
            <p:nvPr/>
          </p:nvSpPr>
          <p:spPr>
            <a:xfrm>
              <a:off x="1156075" y="3023225"/>
              <a:ext cx="822450" cy="750550"/>
            </a:xfrm>
            <a:custGeom>
              <a:rect b="b" l="l" r="r" t="t"/>
              <a:pathLst>
                <a:path extrusionOk="0" h="30022" w="32898">
                  <a:moveTo>
                    <a:pt x="19779" y="1"/>
                  </a:moveTo>
                  <a:cubicBezTo>
                    <a:pt x="19636" y="1"/>
                    <a:pt x="19492" y="3"/>
                    <a:pt x="19349" y="8"/>
                  </a:cubicBezTo>
                  <a:cubicBezTo>
                    <a:pt x="17777" y="68"/>
                    <a:pt x="14503" y="1175"/>
                    <a:pt x="13443" y="2342"/>
                  </a:cubicBezTo>
                  <a:cubicBezTo>
                    <a:pt x="11074" y="4961"/>
                    <a:pt x="9145" y="7962"/>
                    <a:pt x="6847" y="10593"/>
                  </a:cubicBezTo>
                  <a:cubicBezTo>
                    <a:pt x="5490" y="12141"/>
                    <a:pt x="4537" y="13962"/>
                    <a:pt x="3454" y="15701"/>
                  </a:cubicBezTo>
                  <a:cubicBezTo>
                    <a:pt x="2918" y="16558"/>
                    <a:pt x="2239" y="17320"/>
                    <a:pt x="1680" y="18153"/>
                  </a:cubicBezTo>
                  <a:cubicBezTo>
                    <a:pt x="1084" y="19070"/>
                    <a:pt x="751" y="20249"/>
                    <a:pt x="239" y="21225"/>
                  </a:cubicBezTo>
                  <a:cubicBezTo>
                    <a:pt x="132" y="21451"/>
                    <a:pt x="1" y="21713"/>
                    <a:pt x="84" y="21951"/>
                  </a:cubicBezTo>
                  <a:cubicBezTo>
                    <a:pt x="358" y="22785"/>
                    <a:pt x="1882" y="23404"/>
                    <a:pt x="2596" y="23737"/>
                  </a:cubicBezTo>
                  <a:cubicBezTo>
                    <a:pt x="3656" y="24237"/>
                    <a:pt x="4775" y="24606"/>
                    <a:pt x="5775" y="25226"/>
                  </a:cubicBezTo>
                  <a:cubicBezTo>
                    <a:pt x="7418" y="26214"/>
                    <a:pt x="8966" y="27381"/>
                    <a:pt x="10705" y="28202"/>
                  </a:cubicBezTo>
                  <a:cubicBezTo>
                    <a:pt x="12907" y="29238"/>
                    <a:pt x="15348" y="29595"/>
                    <a:pt x="17753" y="29750"/>
                  </a:cubicBezTo>
                  <a:cubicBezTo>
                    <a:pt x="18226" y="29776"/>
                    <a:pt x="19491" y="30022"/>
                    <a:pt x="20336" y="30022"/>
                  </a:cubicBezTo>
                  <a:cubicBezTo>
                    <a:pt x="20639" y="30022"/>
                    <a:pt x="20889" y="29990"/>
                    <a:pt x="21027" y="29905"/>
                  </a:cubicBezTo>
                  <a:cubicBezTo>
                    <a:pt x="21289" y="29750"/>
                    <a:pt x="21385" y="29048"/>
                    <a:pt x="21504" y="28786"/>
                  </a:cubicBezTo>
                  <a:cubicBezTo>
                    <a:pt x="22075" y="27524"/>
                    <a:pt x="22504" y="26178"/>
                    <a:pt x="23004" y="24880"/>
                  </a:cubicBezTo>
                  <a:cubicBezTo>
                    <a:pt x="23159" y="24487"/>
                    <a:pt x="23480" y="22892"/>
                    <a:pt x="23861" y="22666"/>
                  </a:cubicBezTo>
                  <a:lnTo>
                    <a:pt x="31052" y="18225"/>
                  </a:lnTo>
                  <a:lnTo>
                    <a:pt x="32517" y="7438"/>
                  </a:lnTo>
                  <a:lnTo>
                    <a:pt x="32862" y="4890"/>
                  </a:lnTo>
                  <a:lnTo>
                    <a:pt x="32898" y="4699"/>
                  </a:lnTo>
                  <a:lnTo>
                    <a:pt x="27492" y="2282"/>
                  </a:lnTo>
                  <a:cubicBezTo>
                    <a:pt x="26969" y="1961"/>
                    <a:pt x="26433" y="1687"/>
                    <a:pt x="25885" y="1437"/>
                  </a:cubicBezTo>
                  <a:cubicBezTo>
                    <a:pt x="25064" y="1068"/>
                    <a:pt x="24230" y="758"/>
                    <a:pt x="23361" y="520"/>
                  </a:cubicBezTo>
                  <a:cubicBezTo>
                    <a:pt x="22201" y="180"/>
                    <a:pt x="20993" y="1"/>
                    <a:pt x="19779" y="1"/>
                  </a:cubicBezTo>
                  <a:close/>
                </a:path>
              </a:pathLst>
            </a:custGeom>
            <a:solidFill>
              <a:srgbClr val="EED9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g2b303bf5d57_1_202"/>
            <p:cNvSpPr/>
            <p:nvPr/>
          </p:nvSpPr>
          <p:spPr>
            <a:xfrm>
              <a:off x="2044875" y="3257275"/>
              <a:ext cx="454150" cy="340950"/>
            </a:xfrm>
            <a:custGeom>
              <a:rect b="b" l="l" r="r" t="t"/>
              <a:pathLst>
                <a:path extrusionOk="0" h="13638" w="18166">
                  <a:moveTo>
                    <a:pt x="9280" y="1"/>
                  </a:moveTo>
                  <a:cubicBezTo>
                    <a:pt x="8887" y="1"/>
                    <a:pt x="8347" y="925"/>
                    <a:pt x="7966" y="1326"/>
                  </a:cubicBezTo>
                  <a:cubicBezTo>
                    <a:pt x="7347" y="2017"/>
                    <a:pt x="6776" y="2743"/>
                    <a:pt x="6252" y="3517"/>
                  </a:cubicBezTo>
                  <a:cubicBezTo>
                    <a:pt x="5561" y="4612"/>
                    <a:pt x="4763" y="5767"/>
                    <a:pt x="4609" y="6148"/>
                  </a:cubicBezTo>
                  <a:cubicBezTo>
                    <a:pt x="4287" y="6970"/>
                    <a:pt x="751" y="9232"/>
                    <a:pt x="1" y="9696"/>
                  </a:cubicBezTo>
                  <a:lnTo>
                    <a:pt x="2370" y="13637"/>
                  </a:lnTo>
                  <a:cubicBezTo>
                    <a:pt x="3692" y="12708"/>
                    <a:pt x="6395" y="9899"/>
                    <a:pt x="7954" y="9577"/>
                  </a:cubicBezTo>
                  <a:cubicBezTo>
                    <a:pt x="8514" y="9482"/>
                    <a:pt x="9085" y="9339"/>
                    <a:pt x="9633" y="9149"/>
                  </a:cubicBezTo>
                  <a:cubicBezTo>
                    <a:pt x="10074" y="8946"/>
                    <a:pt x="10490" y="8720"/>
                    <a:pt x="10895" y="8446"/>
                  </a:cubicBezTo>
                  <a:cubicBezTo>
                    <a:pt x="11407" y="8125"/>
                    <a:pt x="12693" y="7779"/>
                    <a:pt x="13193" y="7434"/>
                  </a:cubicBezTo>
                  <a:cubicBezTo>
                    <a:pt x="13634" y="7124"/>
                    <a:pt x="13300" y="6815"/>
                    <a:pt x="13717" y="6470"/>
                  </a:cubicBezTo>
                  <a:cubicBezTo>
                    <a:pt x="14015" y="6220"/>
                    <a:pt x="14288" y="5946"/>
                    <a:pt x="14562" y="5660"/>
                  </a:cubicBezTo>
                  <a:cubicBezTo>
                    <a:pt x="14705" y="5493"/>
                    <a:pt x="14860" y="5303"/>
                    <a:pt x="14860" y="5077"/>
                  </a:cubicBezTo>
                  <a:cubicBezTo>
                    <a:pt x="14836" y="4958"/>
                    <a:pt x="14824" y="4838"/>
                    <a:pt x="14824" y="4707"/>
                  </a:cubicBezTo>
                  <a:cubicBezTo>
                    <a:pt x="14872" y="4577"/>
                    <a:pt x="14979" y="4457"/>
                    <a:pt x="15110" y="4386"/>
                  </a:cubicBezTo>
                  <a:lnTo>
                    <a:pt x="16574" y="3338"/>
                  </a:lnTo>
                  <a:cubicBezTo>
                    <a:pt x="16717" y="3231"/>
                    <a:pt x="18122" y="2136"/>
                    <a:pt x="18146" y="1969"/>
                  </a:cubicBezTo>
                  <a:cubicBezTo>
                    <a:pt x="18166" y="1781"/>
                    <a:pt x="17840" y="1725"/>
                    <a:pt x="17600" y="1725"/>
                  </a:cubicBezTo>
                  <a:cubicBezTo>
                    <a:pt x="17551" y="1725"/>
                    <a:pt x="17506" y="1727"/>
                    <a:pt x="17467" y="1731"/>
                  </a:cubicBezTo>
                  <a:cubicBezTo>
                    <a:pt x="17003" y="1767"/>
                    <a:pt x="16884" y="1993"/>
                    <a:pt x="16682" y="2100"/>
                  </a:cubicBezTo>
                  <a:cubicBezTo>
                    <a:pt x="15503" y="2719"/>
                    <a:pt x="14348" y="3374"/>
                    <a:pt x="13098" y="3838"/>
                  </a:cubicBezTo>
                  <a:cubicBezTo>
                    <a:pt x="11848" y="4303"/>
                    <a:pt x="11121" y="4207"/>
                    <a:pt x="9455" y="4279"/>
                  </a:cubicBezTo>
                  <a:cubicBezTo>
                    <a:pt x="9438" y="4280"/>
                    <a:pt x="9420" y="4280"/>
                    <a:pt x="9400" y="4280"/>
                  </a:cubicBezTo>
                  <a:cubicBezTo>
                    <a:pt x="9137" y="4280"/>
                    <a:pt x="8567" y="4209"/>
                    <a:pt x="8478" y="4076"/>
                  </a:cubicBezTo>
                  <a:cubicBezTo>
                    <a:pt x="8312" y="3850"/>
                    <a:pt x="8264" y="3564"/>
                    <a:pt x="8347" y="3303"/>
                  </a:cubicBezTo>
                  <a:cubicBezTo>
                    <a:pt x="8431" y="3005"/>
                    <a:pt x="8573" y="2719"/>
                    <a:pt x="8740" y="2457"/>
                  </a:cubicBezTo>
                  <a:cubicBezTo>
                    <a:pt x="9181" y="1743"/>
                    <a:pt x="9943" y="552"/>
                    <a:pt x="9455" y="76"/>
                  </a:cubicBezTo>
                  <a:cubicBezTo>
                    <a:pt x="9401" y="24"/>
                    <a:pt x="9342" y="1"/>
                    <a:pt x="9280" y="1"/>
                  </a:cubicBezTo>
                  <a:close/>
                </a:path>
              </a:pathLst>
            </a:custGeom>
            <a:solidFill>
              <a:srgbClr val="FE8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g2b303bf5d57_1_202"/>
            <p:cNvSpPr/>
            <p:nvPr/>
          </p:nvSpPr>
          <p:spPr>
            <a:xfrm>
              <a:off x="2267225" y="3381500"/>
              <a:ext cx="222675" cy="110150"/>
            </a:xfrm>
            <a:custGeom>
              <a:rect b="b" l="l" r="r" t="t"/>
              <a:pathLst>
                <a:path extrusionOk="0" h="4406" w="8907">
                  <a:moveTo>
                    <a:pt x="8353" y="1"/>
                  </a:moveTo>
                  <a:cubicBezTo>
                    <a:pt x="8176" y="1"/>
                    <a:pt x="7979" y="29"/>
                    <a:pt x="7800" y="108"/>
                  </a:cubicBezTo>
                  <a:lnTo>
                    <a:pt x="4335" y="1608"/>
                  </a:lnTo>
                  <a:lnTo>
                    <a:pt x="1" y="4406"/>
                  </a:lnTo>
                  <a:cubicBezTo>
                    <a:pt x="1" y="4406"/>
                    <a:pt x="1954" y="4156"/>
                    <a:pt x="3501" y="3441"/>
                  </a:cubicBezTo>
                  <a:cubicBezTo>
                    <a:pt x="5049" y="2715"/>
                    <a:pt x="8883" y="358"/>
                    <a:pt x="8883" y="358"/>
                  </a:cubicBezTo>
                  <a:cubicBezTo>
                    <a:pt x="8907" y="286"/>
                    <a:pt x="8907" y="203"/>
                    <a:pt x="8895" y="131"/>
                  </a:cubicBezTo>
                  <a:cubicBezTo>
                    <a:pt x="8866" y="73"/>
                    <a:pt x="8634" y="1"/>
                    <a:pt x="8353" y="1"/>
                  </a:cubicBezTo>
                  <a:close/>
                </a:path>
              </a:pathLst>
            </a:custGeom>
            <a:solidFill>
              <a:srgbClr val="FE8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g2b303bf5d57_1_202"/>
            <p:cNvSpPr/>
            <p:nvPr/>
          </p:nvSpPr>
          <p:spPr>
            <a:xfrm>
              <a:off x="2257700" y="3358300"/>
              <a:ext cx="235775" cy="116975"/>
            </a:xfrm>
            <a:custGeom>
              <a:rect b="b" l="l" r="r" t="t"/>
              <a:pathLst>
                <a:path extrusionOk="0" h="4679" w="9431">
                  <a:moveTo>
                    <a:pt x="8873" y="0"/>
                  </a:moveTo>
                  <a:cubicBezTo>
                    <a:pt x="8695" y="0"/>
                    <a:pt x="8495" y="29"/>
                    <a:pt x="8311" y="107"/>
                  </a:cubicBezTo>
                  <a:lnTo>
                    <a:pt x="4847" y="1619"/>
                  </a:lnTo>
                  <a:lnTo>
                    <a:pt x="1" y="4679"/>
                  </a:lnTo>
                  <a:cubicBezTo>
                    <a:pt x="1" y="4679"/>
                    <a:pt x="2466" y="4167"/>
                    <a:pt x="4013" y="3441"/>
                  </a:cubicBezTo>
                  <a:cubicBezTo>
                    <a:pt x="5561" y="2726"/>
                    <a:pt x="9395" y="357"/>
                    <a:pt x="9395" y="357"/>
                  </a:cubicBezTo>
                  <a:cubicBezTo>
                    <a:pt x="9431" y="285"/>
                    <a:pt x="9431" y="202"/>
                    <a:pt x="9407" y="131"/>
                  </a:cubicBezTo>
                  <a:cubicBezTo>
                    <a:pt x="9385" y="72"/>
                    <a:pt x="9157" y="0"/>
                    <a:pt x="8873" y="0"/>
                  </a:cubicBezTo>
                  <a:close/>
                </a:path>
              </a:pathLst>
            </a:custGeom>
            <a:solidFill>
              <a:srgbClr val="FE8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g2b303bf5d57_1_202"/>
            <p:cNvSpPr/>
            <p:nvPr/>
          </p:nvSpPr>
          <p:spPr>
            <a:xfrm>
              <a:off x="2277050" y="3322875"/>
              <a:ext cx="236375" cy="117000"/>
            </a:xfrm>
            <a:custGeom>
              <a:rect b="b" l="l" r="r" t="t"/>
              <a:pathLst>
                <a:path extrusionOk="0" h="4680" w="9455">
                  <a:moveTo>
                    <a:pt x="8876" y="0"/>
                  </a:moveTo>
                  <a:cubicBezTo>
                    <a:pt x="8700" y="0"/>
                    <a:pt x="8503" y="29"/>
                    <a:pt x="8323" y="107"/>
                  </a:cubicBezTo>
                  <a:lnTo>
                    <a:pt x="4859" y="1619"/>
                  </a:lnTo>
                  <a:lnTo>
                    <a:pt x="1" y="4679"/>
                  </a:lnTo>
                  <a:cubicBezTo>
                    <a:pt x="1" y="4679"/>
                    <a:pt x="2465" y="4155"/>
                    <a:pt x="4025" y="3441"/>
                  </a:cubicBezTo>
                  <a:cubicBezTo>
                    <a:pt x="5573" y="2715"/>
                    <a:pt x="7978" y="1488"/>
                    <a:pt x="9335" y="559"/>
                  </a:cubicBezTo>
                  <a:cubicBezTo>
                    <a:pt x="9431" y="500"/>
                    <a:pt x="9454" y="226"/>
                    <a:pt x="9407" y="131"/>
                  </a:cubicBezTo>
                  <a:cubicBezTo>
                    <a:pt x="9385" y="72"/>
                    <a:pt x="9156" y="0"/>
                    <a:pt x="8876" y="0"/>
                  </a:cubicBezTo>
                  <a:close/>
                </a:path>
              </a:pathLst>
            </a:custGeom>
            <a:solidFill>
              <a:srgbClr val="FE8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2b303bf5d57_1_202"/>
            <p:cNvSpPr/>
            <p:nvPr/>
          </p:nvSpPr>
          <p:spPr>
            <a:xfrm>
              <a:off x="1786225" y="2697550"/>
              <a:ext cx="465550" cy="493975"/>
            </a:xfrm>
            <a:custGeom>
              <a:rect b="b" l="l" r="r" t="t"/>
              <a:pathLst>
                <a:path extrusionOk="0" h="19759" w="18622">
                  <a:moveTo>
                    <a:pt x="12198" y="0"/>
                  </a:moveTo>
                  <a:cubicBezTo>
                    <a:pt x="9886" y="0"/>
                    <a:pt x="7634" y="1274"/>
                    <a:pt x="7561" y="4820"/>
                  </a:cubicBezTo>
                  <a:cubicBezTo>
                    <a:pt x="7775" y="6475"/>
                    <a:pt x="7716" y="6606"/>
                    <a:pt x="7716" y="6606"/>
                  </a:cubicBezTo>
                  <a:cubicBezTo>
                    <a:pt x="7716" y="6606"/>
                    <a:pt x="7509" y="6549"/>
                    <a:pt x="7236" y="6549"/>
                  </a:cubicBezTo>
                  <a:cubicBezTo>
                    <a:pt x="6621" y="6549"/>
                    <a:pt x="5671" y="6840"/>
                    <a:pt x="6001" y="8737"/>
                  </a:cubicBezTo>
                  <a:cubicBezTo>
                    <a:pt x="6251" y="9975"/>
                    <a:pt x="6585" y="10416"/>
                    <a:pt x="6585" y="10416"/>
                  </a:cubicBezTo>
                  <a:lnTo>
                    <a:pt x="2096" y="13940"/>
                  </a:lnTo>
                  <a:cubicBezTo>
                    <a:pt x="1757" y="14202"/>
                    <a:pt x="1465" y="14605"/>
                    <a:pt x="1060" y="14605"/>
                  </a:cubicBezTo>
                  <a:cubicBezTo>
                    <a:pt x="967" y="14605"/>
                    <a:pt x="869" y="14584"/>
                    <a:pt x="762" y="14535"/>
                  </a:cubicBezTo>
                  <a:cubicBezTo>
                    <a:pt x="703" y="14500"/>
                    <a:pt x="643" y="14476"/>
                    <a:pt x="572" y="14464"/>
                  </a:cubicBezTo>
                  <a:cubicBezTo>
                    <a:pt x="560" y="14462"/>
                    <a:pt x="548" y="14461"/>
                    <a:pt x="536" y="14461"/>
                  </a:cubicBezTo>
                  <a:cubicBezTo>
                    <a:pt x="478" y="14461"/>
                    <a:pt x="423" y="14486"/>
                    <a:pt x="393" y="14535"/>
                  </a:cubicBezTo>
                  <a:cubicBezTo>
                    <a:pt x="370" y="14571"/>
                    <a:pt x="370" y="14619"/>
                    <a:pt x="370" y="14666"/>
                  </a:cubicBezTo>
                  <a:cubicBezTo>
                    <a:pt x="346" y="14881"/>
                    <a:pt x="298" y="15095"/>
                    <a:pt x="227" y="15297"/>
                  </a:cubicBezTo>
                  <a:cubicBezTo>
                    <a:pt x="0" y="16107"/>
                    <a:pt x="227" y="16869"/>
                    <a:pt x="655" y="17571"/>
                  </a:cubicBezTo>
                  <a:cubicBezTo>
                    <a:pt x="1024" y="18167"/>
                    <a:pt x="1536" y="18667"/>
                    <a:pt x="2144" y="19012"/>
                  </a:cubicBezTo>
                  <a:cubicBezTo>
                    <a:pt x="2739" y="19322"/>
                    <a:pt x="3382" y="19524"/>
                    <a:pt x="4037" y="19631"/>
                  </a:cubicBezTo>
                  <a:cubicBezTo>
                    <a:pt x="4473" y="19706"/>
                    <a:pt x="4920" y="19758"/>
                    <a:pt x="5364" y="19758"/>
                  </a:cubicBezTo>
                  <a:cubicBezTo>
                    <a:pt x="5768" y="19758"/>
                    <a:pt x="6170" y="19715"/>
                    <a:pt x="6561" y="19607"/>
                  </a:cubicBezTo>
                  <a:cubicBezTo>
                    <a:pt x="7061" y="19476"/>
                    <a:pt x="7406" y="19310"/>
                    <a:pt x="7751" y="18905"/>
                  </a:cubicBezTo>
                  <a:cubicBezTo>
                    <a:pt x="7823" y="18834"/>
                    <a:pt x="7870" y="18750"/>
                    <a:pt x="7918" y="18667"/>
                  </a:cubicBezTo>
                  <a:cubicBezTo>
                    <a:pt x="8013" y="18453"/>
                    <a:pt x="8049" y="18226"/>
                    <a:pt x="8025" y="18000"/>
                  </a:cubicBezTo>
                  <a:cubicBezTo>
                    <a:pt x="8037" y="17929"/>
                    <a:pt x="7978" y="17869"/>
                    <a:pt x="7918" y="17869"/>
                  </a:cubicBezTo>
                  <a:cubicBezTo>
                    <a:pt x="7549" y="17810"/>
                    <a:pt x="7787" y="17619"/>
                    <a:pt x="7942" y="17452"/>
                  </a:cubicBezTo>
                  <a:cubicBezTo>
                    <a:pt x="8097" y="17298"/>
                    <a:pt x="8240" y="17143"/>
                    <a:pt x="8394" y="16988"/>
                  </a:cubicBezTo>
                  <a:cubicBezTo>
                    <a:pt x="8716" y="16667"/>
                    <a:pt x="9037" y="16333"/>
                    <a:pt x="9371" y="16012"/>
                  </a:cubicBezTo>
                  <a:cubicBezTo>
                    <a:pt x="9740" y="15643"/>
                    <a:pt x="10109" y="15274"/>
                    <a:pt x="10478" y="14905"/>
                  </a:cubicBezTo>
                  <a:cubicBezTo>
                    <a:pt x="10478" y="14905"/>
                    <a:pt x="11955" y="15805"/>
                    <a:pt x="13612" y="15805"/>
                  </a:cubicBezTo>
                  <a:cubicBezTo>
                    <a:pt x="15288" y="15805"/>
                    <a:pt x="17147" y="14884"/>
                    <a:pt x="17848" y="11178"/>
                  </a:cubicBezTo>
                  <a:cubicBezTo>
                    <a:pt x="18193" y="8130"/>
                    <a:pt x="18622" y="3165"/>
                    <a:pt x="16074" y="1236"/>
                  </a:cubicBezTo>
                  <a:cubicBezTo>
                    <a:pt x="15097" y="492"/>
                    <a:pt x="13636" y="0"/>
                    <a:pt x="12198" y="0"/>
                  </a:cubicBezTo>
                  <a:close/>
                </a:path>
              </a:pathLst>
            </a:custGeom>
            <a:solidFill>
              <a:srgbClr val="FE8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g2b303bf5d57_1_202"/>
            <p:cNvSpPr/>
            <p:nvPr/>
          </p:nvSpPr>
          <p:spPr>
            <a:xfrm>
              <a:off x="2149075" y="2876375"/>
              <a:ext cx="20850" cy="41700"/>
            </a:xfrm>
            <a:custGeom>
              <a:rect b="b" l="l" r="r" t="t"/>
              <a:pathLst>
                <a:path extrusionOk="0" h="1668" w="834">
                  <a:moveTo>
                    <a:pt x="417" y="1"/>
                  </a:moveTo>
                  <a:cubicBezTo>
                    <a:pt x="179" y="1"/>
                    <a:pt x="0" y="382"/>
                    <a:pt x="0" y="834"/>
                  </a:cubicBezTo>
                  <a:cubicBezTo>
                    <a:pt x="0" y="1298"/>
                    <a:pt x="179" y="1667"/>
                    <a:pt x="417" y="1667"/>
                  </a:cubicBezTo>
                  <a:cubicBezTo>
                    <a:pt x="643" y="1667"/>
                    <a:pt x="834" y="1298"/>
                    <a:pt x="834" y="834"/>
                  </a:cubicBezTo>
                  <a:cubicBezTo>
                    <a:pt x="834" y="382"/>
                    <a:pt x="643" y="1"/>
                    <a:pt x="417" y="1"/>
                  </a:cubicBezTo>
                  <a:close/>
                </a:path>
              </a:pathLst>
            </a:custGeom>
            <a:solidFill>
              <a:srgbClr val="5621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g2b303bf5d57_1_202"/>
            <p:cNvSpPr/>
            <p:nvPr/>
          </p:nvSpPr>
          <p:spPr>
            <a:xfrm>
              <a:off x="2105975" y="2824400"/>
              <a:ext cx="77650" cy="24675"/>
            </a:xfrm>
            <a:custGeom>
              <a:rect b="b" l="l" r="r" t="t"/>
              <a:pathLst>
                <a:path extrusionOk="0" h="987" w="3106">
                  <a:moveTo>
                    <a:pt x="2421" y="0"/>
                  </a:moveTo>
                  <a:cubicBezTo>
                    <a:pt x="2364" y="0"/>
                    <a:pt x="2307" y="3"/>
                    <a:pt x="2248" y="8"/>
                  </a:cubicBezTo>
                  <a:cubicBezTo>
                    <a:pt x="1688" y="20"/>
                    <a:pt x="1153" y="163"/>
                    <a:pt x="664" y="425"/>
                  </a:cubicBezTo>
                  <a:cubicBezTo>
                    <a:pt x="545" y="484"/>
                    <a:pt x="426" y="556"/>
                    <a:pt x="307" y="639"/>
                  </a:cubicBezTo>
                  <a:cubicBezTo>
                    <a:pt x="188" y="710"/>
                    <a:pt x="93" y="794"/>
                    <a:pt x="22" y="901"/>
                  </a:cubicBezTo>
                  <a:cubicBezTo>
                    <a:pt x="0" y="943"/>
                    <a:pt x="27" y="986"/>
                    <a:pt x="66" y="986"/>
                  </a:cubicBezTo>
                  <a:cubicBezTo>
                    <a:pt x="71" y="986"/>
                    <a:pt x="76" y="985"/>
                    <a:pt x="81" y="984"/>
                  </a:cubicBezTo>
                  <a:cubicBezTo>
                    <a:pt x="188" y="937"/>
                    <a:pt x="295" y="865"/>
                    <a:pt x="391" y="794"/>
                  </a:cubicBezTo>
                  <a:cubicBezTo>
                    <a:pt x="510" y="722"/>
                    <a:pt x="617" y="663"/>
                    <a:pt x="736" y="603"/>
                  </a:cubicBezTo>
                  <a:cubicBezTo>
                    <a:pt x="974" y="484"/>
                    <a:pt x="1224" y="389"/>
                    <a:pt x="1486" y="317"/>
                  </a:cubicBezTo>
                  <a:cubicBezTo>
                    <a:pt x="1736" y="258"/>
                    <a:pt x="1998" y="210"/>
                    <a:pt x="2260" y="198"/>
                  </a:cubicBezTo>
                  <a:lnTo>
                    <a:pt x="2641" y="198"/>
                  </a:lnTo>
                  <a:cubicBezTo>
                    <a:pt x="2737" y="216"/>
                    <a:pt x="2833" y="227"/>
                    <a:pt x="2929" y="227"/>
                  </a:cubicBezTo>
                  <a:cubicBezTo>
                    <a:pt x="2964" y="227"/>
                    <a:pt x="2999" y="225"/>
                    <a:pt x="3034" y="222"/>
                  </a:cubicBezTo>
                  <a:cubicBezTo>
                    <a:pt x="3093" y="198"/>
                    <a:pt x="3105" y="127"/>
                    <a:pt x="3058" y="91"/>
                  </a:cubicBezTo>
                  <a:lnTo>
                    <a:pt x="3058" y="91"/>
                  </a:lnTo>
                  <a:lnTo>
                    <a:pt x="3058" y="103"/>
                  </a:lnTo>
                  <a:cubicBezTo>
                    <a:pt x="2954" y="51"/>
                    <a:pt x="2832" y="17"/>
                    <a:pt x="2716" y="17"/>
                  </a:cubicBezTo>
                  <a:cubicBezTo>
                    <a:pt x="2699" y="17"/>
                    <a:pt x="2682" y="18"/>
                    <a:pt x="2665" y="20"/>
                  </a:cubicBezTo>
                  <a:cubicBezTo>
                    <a:pt x="2581" y="6"/>
                    <a:pt x="2501" y="0"/>
                    <a:pt x="2421" y="0"/>
                  </a:cubicBezTo>
                  <a:close/>
                </a:path>
              </a:pathLst>
            </a:custGeom>
            <a:solidFill>
              <a:srgbClr val="43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g2b303bf5d57_1_202"/>
            <p:cNvSpPr/>
            <p:nvPr/>
          </p:nvSpPr>
          <p:spPr>
            <a:xfrm>
              <a:off x="2229725" y="2878150"/>
              <a:ext cx="40225" cy="100650"/>
            </a:xfrm>
            <a:custGeom>
              <a:rect b="b" l="l" r="r" t="t"/>
              <a:pathLst>
                <a:path extrusionOk="0" h="4026" w="1609">
                  <a:moveTo>
                    <a:pt x="334" y="1"/>
                  </a:moveTo>
                  <a:cubicBezTo>
                    <a:pt x="282" y="181"/>
                    <a:pt x="271" y="366"/>
                    <a:pt x="289" y="551"/>
                  </a:cubicBezTo>
                  <a:lnTo>
                    <a:pt x="289" y="551"/>
                  </a:lnTo>
                  <a:lnTo>
                    <a:pt x="334" y="1"/>
                  </a:lnTo>
                  <a:close/>
                  <a:moveTo>
                    <a:pt x="289" y="551"/>
                  </a:moveTo>
                  <a:lnTo>
                    <a:pt x="1" y="4025"/>
                  </a:lnTo>
                  <a:cubicBezTo>
                    <a:pt x="48" y="3787"/>
                    <a:pt x="275" y="3632"/>
                    <a:pt x="489" y="3525"/>
                  </a:cubicBezTo>
                  <a:cubicBezTo>
                    <a:pt x="858" y="3335"/>
                    <a:pt x="1227" y="3180"/>
                    <a:pt x="1608" y="3061"/>
                  </a:cubicBezTo>
                  <a:lnTo>
                    <a:pt x="1239" y="2549"/>
                  </a:lnTo>
                  <a:cubicBezTo>
                    <a:pt x="953" y="2192"/>
                    <a:pt x="715" y="1787"/>
                    <a:pt x="513" y="1370"/>
                  </a:cubicBezTo>
                  <a:cubicBezTo>
                    <a:pt x="405" y="1112"/>
                    <a:pt x="315" y="832"/>
                    <a:pt x="289" y="551"/>
                  </a:cubicBezTo>
                  <a:close/>
                </a:path>
              </a:pathLst>
            </a:custGeom>
            <a:solidFill>
              <a:srgbClr val="FE8E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g2b303bf5d57_1_202"/>
            <p:cNvSpPr/>
            <p:nvPr/>
          </p:nvSpPr>
          <p:spPr>
            <a:xfrm>
              <a:off x="2131200" y="2978200"/>
              <a:ext cx="60450" cy="55375"/>
            </a:xfrm>
            <a:custGeom>
              <a:rect b="b" l="l" r="r" t="t"/>
              <a:pathLst>
                <a:path extrusionOk="0" h="2215" w="2418">
                  <a:moveTo>
                    <a:pt x="375" y="1"/>
                  </a:moveTo>
                  <a:cubicBezTo>
                    <a:pt x="319" y="1"/>
                    <a:pt x="278" y="53"/>
                    <a:pt x="215" y="202"/>
                  </a:cubicBezTo>
                  <a:cubicBezTo>
                    <a:pt x="1" y="666"/>
                    <a:pt x="179" y="1357"/>
                    <a:pt x="417" y="1774"/>
                  </a:cubicBezTo>
                  <a:cubicBezTo>
                    <a:pt x="501" y="1928"/>
                    <a:pt x="632" y="2059"/>
                    <a:pt x="787" y="2143"/>
                  </a:cubicBezTo>
                  <a:cubicBezTo>
                    <a:pt x="885" y="2192"/>
                    <a:pt x="1000" y="2214"/>
                    <a:pt x="1119" y="2214"/>
                  </a:cubicBezTo>
                  <a:cubicBezTo>
                    <a:pt x="1429" y="2214"/>
                    <a:pt x="1769" y="2063"/>
                    <a:pt x="1941" y="1857"/>
                  </a:cubicBezTo>
                  <a:cubicBezTo>
                    <a:pt x="2061" y="1714"/>
                    <a:pt x="2144" y="1559"/>
                    <a:pt x="2215" y="1393"/>
                  </a:cubicBezTo>
                  <a:cubicBezTo>
                    <a:pt x="2346" y="1154"/>
                    <a:pt x="2418" y="892"/>
                    <a:pt x="2418" y="631"/>
                  </a:cubicBezTo>
                  <a:cubicBezTo>
                    <a:pt x="2418" y="607"/>
                    <a:pt x="2418" y="595"/>
                    <a:pt x="2406" y="583"/>
                  </a:cubicBezTo>
                  <a:cubicBezTo>
                    <a:pt x="2382" y="559"/>
                    <a:pt x="2358" y="559"/>
                    <a:pt x="2334" y="559"/>
                  </a:cubicBezTo>
                  <a:cubicBezTo>
                    <a:pt x="2255" y="569"/>
                    <a:pt x="2175" y="575"/>
                    <a:pt x="2095" y="575"/>
                  </a:cubicBezTo>
                  <a:cubicBezTo>
                    <a:pt x="1902" y="575"/>
                    <a:pt x="1710" y="543"/>
                    <a:pt x="1525" y="476"/>
                  </a:cubicBezTo>
                  <a:cubicBezTo>
                    <a:pt x="1489" y="464"/>
                    <a:pt x="1465" y="452"/>
                    <a:pt x="1430" y="440"/>
                  </a:cubicBezTo>
                  <a:cubicBezTo>
                    <a:pt x="1168" y="333"/>
                    <a:pt x="906" y="250"/>
                    <a:pt x="656" y="130"/>
                  </a:cubicBezTo>
                  <a:cubicBezTo>
                    <a:pt x="513" y="62"/>
                    <a:pt x="435" y="1"/>
                    <a:pt x="375" y="1"/>
                  </a:cubicBezTo>
                  <a:close/>
                </a:path>
              </a:pathLst>
            </a:custGeom>
            <a:solidFill>
              <a:srgbClr val="FFFB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g2b303bf5d57_1_202"/>
            <p:cNvSpPr/>
            <p:nvPr/>
          </p:nvSpPr>
          <p:spPr>
            <a:xfrm>
              <a:off x="1494225" y="3433300"/>
              <a:ext cx="634325" cy="465825"/>
            </a:xfrm>
            <a:custGeom>
              <a:rect b="b" l="l" r="r" t="t"/>
              <a:pathLst>
                <a:path extrusionOk="0" h="18633" w="25373">
                  <a:moveTo>
                    <a:pt x="10264" y="0"/>
                  </a:moveTo>
                  <a:lnTo>
                    <a:pt x="0" y="95"/>
                  </a:lnTo>
                  <a:cubicBezTo>
                    <a:pt x="0" y="95"/>
                    <a:pt x="2977" y="16443"/>
                    <a:pt x="5263" y="17967"/>
                  </a:cubicBezTo>
                  <a:cubicBezTo>
                    <a:pt x="5263" y="17967"/>
                    <a:pt x="6147" y="18633"/>
                    <a:pt x="7728" y="18633"/>
                  </a:cubicBezTo>
                  <a:cubicBezTo>
                    <a:pt x="8911" y="18633"/>
                    <a:pt x="10485" y="18259"/>
                    <a:pt x="12371" y="16955"/>
                  </a:cubicBezTo>
                  <a:cubicBezTo>
                    <a:pt x="15288" y="14942"/>
                    <a:pt x="22051" y="9644"/>
                    <a:pt x="25373" y="6751"/>
                  </a:cubicBezTo>
                  <a:lnTo>
                    <a:pt x="22372" y="1357"/>
                  </a:lnTo>
                  <a:cubicBezTo>
                    <a:pt x="18015" y="3381"/>
                    <a:pt x="11228" y="7037"/>
                    <a:pt x="11228" y="7037"/>
                  </a:cubicBezTo>
                  <a:lnTo>
                    <a:pt x="10264" y="0"/>
                  </a:lnTo>
                  <a:close/>
                </a:path>
              </a:pathLst>
            </a:custGeom>
            <a:solidFill>
              <a:srgbClr val="EED9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g2b303bf5d57_1_202"/>
            <p:cNvSpPr/>
            <p:nvPr/>
          </p:nvSpPr>
          <p:spPr>
            <a:xfrm>
              <a:off x="1469825" y="3350375"/>
              <a:ext cx="101800" cy="413950"/>
            </a:xfrm>
            <a:custGeom>
              <a:rect b="b" l="l" r="r" t="t"/>
              <a:pathLst>
                <a:path extrusionOk="0" h="16558" w="4072">
                  <a:moveTo>
                    <a:pt x="47" y="1"/>
                  </a:moveTo>
                  <a:cubicBezTo>
                    <a:pt x="23" y="1"/>
                    <a:pt x="0" y="16"/>
                    <a:pt x="0" y="43"/>
                  </a:cubicBezTo>
                  <a:cubicBezTo>
                    <a:pt x="95" y="1007"/>
                    <a:pt x="286" y="1960"/>
                    <a:pt x="464" y="2912"/>
                  </a:cubicBezTo>
                  <a:cubicBezTo>
                    <a:pt x="679" y="4055"/>
                    <a:pt x="929" y="5198"/>
                    <a:pt x="1191" y="6329"/>
                  </a:cubicBezTo>
                  <a:cubicBezTo>
                    <a:pt x="1738" y="8699"/>
                    <a:pt x="2346" y="11068"/>
                    <a:pt x="3012" y="13402"/>
                  </a:cubicBezTo>
                  <a:cubicBezTo>
                    <a:pt x="3167" y="13973"/>
                    <a:pt x="3334" y="14533"/>
                    <a:pt x="3501" y="15092"/>
                  </a:cubicBezTo>
                  <a:cubicBezTo>
                    <a:pt x="3572" y="15354"/>
                    <a:pt x="3643" y="15604"/>
                    <a:pt x="3739" y="15854"/>
                  </a:cubicBezTo>
                  <a:cubicBezTo>
                    <a:pt x="3798" y="16092"/>
                    <a:pt x="3882" y="16319"/>
                    <a:pt x="3989" y="16545"/>
                  </a:cubicBezTo>
                  <a:cubicBezTo>
                    <a:pt x="3997" y="16553"/>
                    <a:pt x="4009" y="16557"/>
                    <a:pt x="4020" y="16557"/>
                  </a:cubicBezTo>
                  <a:cubicBezTo>
                    <a:pt x="4040" y="16557"/>
                    <a:pt x="4060" y="16544"/>
                    <a:pt x="4060" y="16521"/>
                  </a:cubicBezTo>
                  <a:lnTo>
                    <a:pt x="4072" y="16533"/>
                  </a:lnTo>
                  <a:cubicBezTo>
                    <a:pt x="4024" y="16104"/>
                    <a:pt x="3858" y="15664"/>
                    <a:pt x="3739" y="15247"/>
                  </a:cubicBezTo>
                  <a:cubicBezTo>
                    <a:pt x="3596" y="14747"/>
                    <a:pt x="3453" y="14259"/>
                    <a:pt x="3322" y="13759"/>
                  </a:cubicBezTo>
                  <a:cubicBezTo>
                    <a:pt x="3012" y="12628"/>
                    <a:pt x="2715" y="11497"/>
                    <a:pt x="2429" y="10377"/>
                  </a:cubicBezTo>
                  <a:cubicBezTo>
                    <a:pt x="1822" y="8020"/>
                    <a:pt x="1262" y="5663"/>
                    <a:pt x="738" y="3293"/>
                  </a:cubicBezTo>
                  <a:cubicBezTo>
                    <a:pt x="500" y="2210"/>
                    <a:pt x="310" y="1114"/>
                    <a:pt x="95" y="31"/>
                  </a:cubicBezTo>
                  <a:cubicBezTo>
                    <a:pt x="85" y="10"/>
                    <a:pt x="65" y="1"/>
                    <a:pt x="47" y="1"/>
                  </a:cubicBezTo>
                  <a:close/>
                </a:path>
              </a:pathLst>
            </a:custGeom>
            <a:solidFill>
              <a:srgbClr val="DBC4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g2b303bf5d57_1_202"/>
            <p:cNvSpPr/>
            <p:nvPr/>
          </p:nvSpPr>
          <p:spPr>
            <a:xfrm>
              <a:off x="1977350" y="3593350"/>
              <a:ext cx="150300" cy="132575"/>
            </a:xfrm>
            <a:custGeom>
              <a:rect b="b" l="l" r="r" t="t"/>
              <a:pathLst>
                <a:path extrusionOk="0" h="5303" w="6012">
                  <a:moveTo>
                    <a:pt x="5878" y="1"/>
                  </a:moveTo>
                  <a:cubicBezTo>
                    <a:pt x="5863" y="1"/>
                    <a:pt x="5848" y="5"/>
                    <a:pt x="5833" y="16"/>
                  </a:cubicBezTo>
                  <a:lnTo>
                    <a:pt x="5821" y="27"/>
                  </a:lnTo>
                  <a:cubicBezTo>
                    <a:pt x="5309" y="373"/>
                    <a:pt x="4809" y="754"/>
                    <a:pt x="4333" y="1159"/>
                  </a:cubicBezTo>
                  <a:cubicBezTo>
                    <a:pt x="3833" y="1563"/>
                    <a:pt x="3333" y="1992"/>
                    <a:pt x="2845" y="2421"/>
                  </a:cubicBezTo>
                  <a:cubicBezTo>
                    <a:pt x="1880" y="3278"/>
                    <a:pt x="964" y="4171"/>
                    <a:pt x="83" y="5111"/>
                  </a:cubicBezTo>
                  <a:cubicBezTo>
                    <a:pt x="1" y="5193"/>
                    <a:pt x="71" y="5302"/>
                    <a:pt x="157" y="5302"/>
                  </a:cubicBezTo>
                  <a:cubicBezTo>
                    <a:pt x="184" y="5302"/>
                    <a:pt x="212" y="5292"/>
                    <a:pt x="237" y="5266"/>
                  </a:cubicBezTo>
                  <a:cubicBezTo>
                    <a:pt x="1107" y="4338"/>
                    <a:pt x="2023" y="3445"/>
                    <a:pt x="2976" y="2599"/>
                  </a:cubicBezTo>
                  <a:cubicBezTo>
                    <a:pt x="3464" y="2171"/>
                    <a:pt x="3952" y="1754"/>
                    <a:pt x="4440" y="1361"/>
                  </a:cubicBezTo>
                  <a:cubicBezTo>
                    <a:pt x="4940" y="956"/>
                    <a:pt x="5464" y="587"/>
                    <a:pt x="5952" y="170"/>
                  </a:cubicBezTo>
                  <a:cubicBezTo>
                    <a:pt x="6011" y="102"/>
                    <a:pt x="5949" y="1"/>
                    <a:pt x="5878" y="1"/>
                  </a:cubicBezTo>
                  <a:close/>
                </a:path>
              </a:pathLst>
            </a:custGeom>
            <a:solidFill>
              <a:srgbClr val="DBC4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g2b303bf5d57_1_202"/>
            <p:cNvSpPr/>
            <p:nvPr/>
          </p:nvSpPr>
          <p:spPr>
            <a:xfrm>
              <a:off x="1941100" y="3474925"/>
              <a:ext cx="95675" cy="48000"/>
            </a:xfrm>
            <a:custGeom>
              <a:rect b="b" l="l" r="r" t="t"/>
              <a:pathLst>
                <a:path extrusionOk="0" h="1920" w="3827">
                  <a:moveTo>
                    <a:pt x="3715" y="1"/>
                  </a:moveTo>
                  <a:cubicBezTo>
                    <a:pt x="3710" y="1"/>
                    <a:pt x="3705" y="1"/>
                    <a:pt x="3700" y="2"/>
                  </a:cubicBezTo>
                  <a:cubicBezTo>
                    <a:pt x="3378" y="73"/>
                    <a:pt x="3092" y="300"/>
                    <a:pt x="2795" y="466"/>
                  </a:cubicBezTo>
                  <a:cubicBezTo>
                    <a:pt x="2509" y="621"/>
                    <a:pt x="2223" y="776"/>
                    <a:pt x="1925" y="919"/>
                  </a:cubicBezTo>
                  <a:cubicBezTo>
                    <a:pt x="1628" y="1074"/>
                    <a:pt x="1330" y="1216"/>
                    <a:pt x="1033" y="1347"/>
                  </a:cubicBezTo>
                  <a:cubicBezTo>
                    <a:pt x="735" y="1478"/>
                    <a:pt x="378" y="1609"/>
                    <a:pt x="68" y="1776"/>
                  </a:cubicBezTo>
                  <a:cubicBezTo>
                    <a:pt x="0" y="1821"/>
                    <a:pt x="40" y="1920"/>
                    <a:pt x="115" y="1920"/>
                  </a:cubicBezTo>
                  <a:cubicBezTo>
                    <a:pt x="119" y="1920"/>
                    <a:pt x="123" y="1919"/>
                    <a:pt x="128" y="1919"/>
                  </a:cubicBezTo>
                  <a:cubicBezTo>
                    <a:pt x="461" y="1836"/>
                    <a:pt x="794" y="1716"/>
                    <a:pt x="1116" y="1574"/>
                  </a:cubicBezTo>
                  <a:cubicBezTo>
                    <a:pt x="1425" y="1443"/>
                    <a:pt x="1723" y="1312"/>
                    <a:pt x="2021" y="1169"/>
                  </a:cubicBezTo>
                  <a:cubicBezTo>
                    <a:pt x="2318" y="1026"/>
                    <a:pt x="2640" y="859"/>
                    <a:pt x="2938" y="693"/>
                  </a:cubicBezTo>
                  <a:cubicBezTo>
                    <a:pt x="3235" y="538"/>
                    <a:pt x="3569" y="395"/>
                    <a:pt x="3771" y="133"/>
                  </a:cubicBezTo>
                  <a:cubicBezTo>
                    <a:pt x="3827" y="77"/>
                    <a:pt x="3789" y="1"/>
                    <a:pt x="3715" y="1"/>
                  </a:cubicBezTo>
                  <a:close/>
                </a:path>
              </a:pathLst>
            </a:custGeom>
            <a:solidFill>
              <a:srgbClr val="DBC4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g2b303bf5d57_1_202"/>
            <p:cNvSpPr/>
            <p:nvPr/>
          </p:nvSpPr>
          <p:spPr>
            <a:xfrm>
              <a:off x="1743350" y="3050700"/>
              <a:ext cx="105100" cy="519650"/>
            </a:xfrm>
            <a:custGeom>
              <a:rect b="b" l="l" r="r" t="t"/>
              <a:pathLst>
                <a:path extrusionOk="0" h="20786" w="4204">
                  <a:moveTo>
                    <a:pt x="1758" y="0"/>
                  </a:moveTo>
                  <a:cubicBezTo>
                    <a:pt x="1716" y="0"/>
                    <a:pt x="1674" y="6"/>
                    <a:pt x="1632" y="17"/>
                  </a:cubicBezTo>
                  <a:cubicBezTo>
                    <a:pt x="1358" y="76"/>
                    <a:pt x="1144" y="326"/>
                    <a:pt x="977" y="540"/>
                  </a:cubicBezTo>
                  <a:cubicBezTo>
                    <a:pt x="608" y="1064"/>
                    <a:pt x="358" y="1660"/>
                    <a:pt x="263" y="2279"/>
                  </a:cubicBezTo>
                  <a:cubicBezTo>
                    <a:pt x="1" y="3696"/>
                    <a:pt x="215" y="5196"/>
                    <a:pt x="572" y="6577"/>
                  </a:cubicBezTo>
                  <a:cubicBezTo>
                    <a:pt x="763" y="7315"/>
                    <a:pt x="1001" y="8029"/>
                    <a:pt x="1287" y="8732"/>
                  </a:cubicBezTo>
                  <a:cubicBezTo>
                    <a:pt x="1573" y="9446"/>
                    <a:pt x="1894" y="10149"/>
                    <a:pt x="2180" y="10851"/>
                  </a:cubicBezTo>
                  <a:cubicBezTo>
                    <a:pt x="2454" y="11554"/>
                    <a:pt x="2680" y="12280"/>
                    <a:pt x="2858" y="13006"/>
                  </a:cubicBezTo>
                  <a:cubicBezTo>
                    <a:pt x="3061" y="13780"/>
                    <a:pt x="3251" y="14542"/>
                    <a:pt x="3430" y="15328"/>
                  </a:cubicBezTo>
                  <a:cubicBezTo>
                    <a:pt x="3835" y="17090"/>
                    <a:pt x="4001" y="18900"/>
                    <a:pt x="3942" y="20710"/>
                  </a:cubicBezTo>
                  <a:cubicBezTo>
                    <a:pt x="3942" y="20762"/>
                    <a:pt x="3976" y="20785"/>
                    <a:pt x="4010" y="20785"/>
                  </a:cubicBezTo>
                  <a:cubicBezTo>
                    <a:pt x="4047" y="20785"/>
                    <a:pt x="4085" y="20759"/>
                    <a:pt x="4085" y="20710"/>
                  </a:cubicBezTo>
                  <a:cubicBezTo>
                    <a:pt x="4204" y="19245"/>
                    <a:pt x="4037" y="17745"/>
                    <a:pt x="3775" y="16304"/>
                  </a:cubicBezTo>
                  <a:cubicBezTo>
                    <a:pt x="3513" y="14840"/>
                    <a:pt x="3168" y="13387"/>
                    <a:pt x="2739" y="11958"/>
                  </a:cubicBezTo>
                  <a:cubicBezTo>
                    <a:pt x="2323" y="10589"/>
                    <a:pt x="1632" y="9339"/>
                    <a:pt x="1168" y="7994"/>
                  </a:cubicBezTo>
                  <a:cubicBezTo>
                    <a:pt x="680" y="6613"/>
                    <a:pt x="322" y="5160"/>
                    <a:pt x="299" y="3684"/>
                  </a:cubicBezTo>
                  <a:cubicBezTo>
                    <a:pt x="263" y="2969"/>
                    <a:pt x="370" y="2255"/>
                    <a:pt x="596" y="1576"/>
                  </a:cubicBezTo>
                  <a:cubicBezTo>
                    <a:pt x="715" y="1219"/>
                    <a:pt x="894" y="898"/>
                    <a:pt x="1120" y="600"/>
                  </a:cubicBezTo>
                  <a:cubicBezTo>
                    <a:pt x="1252" y="435"/>
                    <a:pt x="1551" y="144"/>
                    <a:pt x="1792" y="144"/>
                  </a:cubicBezTo>
                  <a:cubicBezTo>
                    <a:pt x="1899" y="144"/>
                    <a:pt x="1995" y="200"/>
                    <a:pt x="2061" y="350"/>
                  </a:cubicBezTo>
                  <a:cubicBezTo>
                    <a:pt x="2072" y="376"/>
                    <a:pt x="2091" y="387"/>
                    <a:pt x="2111" y="387"/>
                  </a:cubicBezTo>
                  <a:cubicBezTo>
                    <a:pt x="2155" y="387"/>
                    <a:pt x="2204" y="332"/>
                    <a:pt x="2180" y="267"/>
                  </a:cubicBezTo>
                  <a:lnTo>
                    <a:pt x="2180" y="267"/>
                  </a:lnTo>
                  <a:lnTo>
                    <a:pt x="2192" y="278"/>
                  </a:lnTo>
                  <a:cubicBezTo>
                    <a:pt x="2114" y="104"/>
                    <a:pt x="1941" y="0"/>
                    <a:pt x="1758" y="0"/>
                  </a:cubicBezTo>
                  <a:close/>
                </a:path>
              </a:pathLst>
            </a:custGeom>
            <a:solidFill>
              <a:srgbClr val="9B85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2b303bf5d57_1_202"/>
            <p:cNvSpPr/>
            <p:nvPr/>
          </p:nvSpPr>
          <p:spPr>
            <a:xfrm>
              <a:off x="1946600" y="3128675"/>
              <a:ext cx="73300" cy="388875"/>
            </a:xfrm>
            <a:custGeom>
              <a:rect b="b" l="l" r="r" t="t"/>
              <a:pathLst>
                <a:path extrusionOk="0" h="15555" w="2932">
                  <a:moveTo>
                    <a:pt x="1810" y="1"/>
                  </a:moveTo>
                  <a:cubicBezTo>
                    <a:pt x="1784" y="1"/>
                    <a:pt x="1762" y="14"/>
                    <a:pt x="1753" y="41"/>
                  </a:cubicBezTo>
                  <a:cubicBezTo>
                    <a:pt x="1705" y="88"/>
                    <a:pt x="1729" y="172"/>
                    <a:pt x="1789" y="207"/>
                  </a:cubicBezTo>
                  <a:cubicBezTo>
                    <a:pt x="1796" y="210"/>
                    <a:pt x="1804" y="212"/>
                    <a:pt x="1811" y="212"/>
                  </a:cubicBezTo>
                  <a:cubicBezTo>
                    <a:pt x="1833" y="212"/>
                    <a:pt x="1855" y="201"/>
                    <a:pt x="1871" y="185"/>
                  </a:cubicBezTo>
                  <a:lnTo>
                    <a:pt x="1871" y="185"/>
                  </a:lnTo>
                  <a:cubicBezTo>
                    <a:pt x="2710" y="658"/>
                    <a:pt x="2762" y="1775"/>
                    <a:pt x="2670" y="2636"/>
                  </a:cubicBezTo>
                  <a:cubicBezTo>
                    <a:pt x="2634" y="3113"/>
                    <a:pt x="2539" y="3577"/>
                    <a:pt x="2444" y="4041"/>
                  </a:cubicBezTo>
                  <a:cubicBezTo>
                    <a:pt x="2348" y="4541"/>
                    <a:pt x="2277" y="5053"/>
                    <a:pt x="2206" y="5565"/>
                  </a:cubicBezTo>
                  <a:cubicBezTo>
                    <a:pt x="1884" y="7720"/>
                    <a:pt x="1539" y="9875"/>
                    <a:pt x="1027" y="11995"/>
                  </a:cubicBezTo>
                  <a:cubicBezTo>
                    <a:pt x="741" y="13173"/>
                    <a:pt x="408" y="14340"/>
                    <a:pt x="15" y="15471"/>
                  </a:cubicBezTo>
                  <a:cubicBezTo>
                    <a:pt x="0" y="15521"/>
                    <a:pt x="42" y="15554"/>
                    <a:pt x="83" y="15554"/>
                  </a:cubicBezTo>
                  <a:cubicBezTo>
                    <a:pt x="110" y="15554"/>
                    <a:pt x="136" y="15540"/>
                    <a:pt x="146" y="15507"/>
                  </a:cubicBezTo>
                  <a:cubicBezTo>
                    <a:pt x="872" y="13388"/>
                    <a:pt x="1432" y="11197"/>
                    <a:pt x="1813" y="8982"/>
                  </a:cubicBezTo>
                  <a:cubicBezTo>
                    <a:pt x="2027" y="7839"/>
                    <a:pt x="2206" y="6684"/>
                    <a:pt x="2372" y="5530"/>
                  </a:cubicBezTo>
                  <a:cubicBezTo>
                    <a:pt x="2444" y="5006"/>
                    <a:pt x="2515" y="4494"/>
                    <a:pt x="2622" y="3970"/>
                  </a:cubicBezTo>
                  <a:cubicBezTo>
                    <a:pt x="2718" y="3505"/>
                    <a:pt x="2801" y="3041"/>
                    <a:pt x="2848" y="2565"/>
                  </a:cubicBezTo>
                  <a:cubicBezTo>
                    <a:pt x="2932" y="2029"/>
                    <a:pt x="2884" y="1481"/>
                    <a:pt x="2729" y="969"/>
                  </a:cubicBezTo>
                  <a:cubicBezTo>
                    <a:pt x="2575" y="553"/>
                    <a:pt x="2301" y="88"/>
                    <a:pt x="1836" y="5"/>
                  </a:cubicBezTo>
                  <a:cubicBezTo>
                    <a:pt x="1828" y="2"/>
                    <a:pt x="1819" y="1"/>
                    <a:pt x="1810" y="1"/>
                  </a:cubicBezTo>
                  <a:close/>
                </a:path>
              </a:pathLst>
            </a:custGeom>
            <a:solidFill>
              <a:srgbClr val="9B85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g2b303bf5d57_1_202"/>
            <p:cNvSpPr/>
            <p:nvPr/>
          </p:nvSpPr>
          <p:spPr>
            <a:xfrm>
              <a:off x="1792475" y="3869950"/>
              <a:ext cx="136650" cy="197375"/>
            </a:xfrm>
            <a:custGeom>
              <a:rect b="b" l="l" r="r" t="t"/>
              <a:pathLst>
                <a:path extrusionOk="0" h="7895" w="5466">
                  <a:moveTo>
                    <a:pt x="4858" y="1"/>
                  </a:moveTo>
                  <a:lnTo>
                    <a:pt x="465" y="298"/>
                  </a:lnTo>
                  <a:cubicBezTo>
                    <a:pt x="250" y="310"/>
                    <a:pt x="72" y="489"/>
                    <a:pt x="60" y="703"/>
                  </a:cubicBezTo>
                  <a:cubicBezTo>
                    <a:pt x="0" y="2965"/>
                    <a:pt x="120" y="5239"/>
                    <a:pt x="0" y="7490"/>
                  </a:cubicBezTo>
                  <a:cubicBezTo>
                    <a:pt x="0" y="7716"/>
                    <a:pt x="179" y="7894"/>
                    <a:pt x="405" y="7894"/>
                  </a:cubicBezTo>
                  <a:cubicBezTo>
                    <a:pt x="1846" y="7787"/>
                    <a:pt x="3298" y="7692"/>
                    <a:pt x="4739" y="7573"/>
                  </a:cubicBezTo>
                  <a:lnTo>
                    <a:pt x="4763" y="7573"/>
                  </a:lnTo>
                  <a:cubicBezTo>
                    <a:pt x="4770" y="7573"/>
                    <a:pt x="4778" y="7574"/>
                    <a:pt x="4786" y="7574"/>
                  </a:cubicBezTo>
                  <a:cubicBezTo>
                    <a:pt x="4955" y="7574"/>
                    <a:pt x="5109" y="7446"/>
                    <a:pt x="5120" y="7275"/>
                  </a:cubicBezTo>
                  <a:cubicBezTo>
                    <a:pt x="5465" y="5049"/>
                    <a:pt x="5251" y="2644"/>
                    <a:pt x="5263" y="405"/>
                  </a:cubicBezTo>
                  <a:cubicBezTo>
                    <a:pt x="5263" y="179"/>
                    <a:pt x="5084" y="1"/>
                    <a:pt x="4858" y="1"/>
                  </a:cubicBezTo>
                  <a:close/>
                </a:path>
              </a:pathLst>
            </a:custGeom>
            <a:solidFill>
              <a:srgbClr val="D6CE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g2b303bf5d57_1_202"/>
            <p:cNvSpPr/>
            <p:nvPr/>
          </p:nvSpPr>
          <p:spPr>
            <a:xfrm>
              <a:off x="1872850" y="2868875"/>
              <a:ext cx="59450" cy="30200"/>
            </a:xfrm>
            <a:custGeom>
              <a:rect b="b" l="l" r="r" t="t"/>
              <a:pathLst>
                <a:path extrusionOk="0" h="1208" w="2378">
                  <a:moveTo>
                    <a:pt x="2322" y="967"/>
                  </a:moveTo>
                  <a:cubicBezTo>
                    <a:pt x="2324" y="967"/>
                    <a:pt x="2327" y="968"/>
                    <a:pt x="2329" y="968"/>
                  </a:cubicBezTo>
                  <a:lnTo>
                    <a:pt x="2329" y="968"/>
                  </a:lnTo>
                  <a:cubicBezTo>
                    <a:pt x="2331" y="968"/>
                    <a:pt x="2332" y="968"/>
                    <a:pt x="2334" y="967"/>
                  </a:cubicBezTo>
                  <a:close/>
                  <a:moveTo>
                    <a:pt x="25" y="1"/>
                  </a:moveTo>
                  <a:cubicBezTo>
                    <a:pt x="0" y="1"/>
                    <a:pt x="1" y="40"/>
                    <a:pt x="12" y="51"/>
                  </a:cubicBezTo>
                  <a:cubicBezTo>
                    <a:pt x="214" y="205"/>
                    <a:pt x="381" y="396"/>
                    <a:pt x="536" y="598"/>
                  </a:cubicBezTo>
                  <a:cubicBezTo>
                    <a:pt x="655" y="789"/>
                    <a:pt x="810" y="955"/>
                    <a:pt x="1000" y="1074"/>
                  </a:cubicBezTo>
                  <a:cubicBezTo>
                    <a:pt x="1162" y="1170"/>
                    <a:pt x="1345" y="1208"/>
                    <a:pt x="1532" y="1208"/>
                  </a:cubicBezTo>
                  <a:cubicBezTo>
                    <a:pt x="1813" y="1208"/>
                    <a:pt x="2103" y="1122"/>
                    <a:pt x="2346" y="1015"/>
                  </a:cubicBezTo>
                  <a:cubicBezTo>
                    <a:pt x="2378" y="1004"/>
                    <a:pt x="2352" y="974"/>
                    <a:pt x="2329" y="968"/>
                  </a:cubicBezTo>
                  <a:lnTo>
                    <a:pt x="2329" y="968"/>
                  </a:lnTo>
                  <a:cubicBezTo>
                    <a:pt x="2065" y="1023"/>
                    <a:pt x="1786" y="1103"/>
                    <a:pt x="1518" y="1103"/>
                  </a:cubicBezTo>
                  <a:cubicBezTo>
                    <a:pt x="1315" y="1103"/>
                    <a:pt x="1119" y="1057"/>
                    <a:pt x="941" y="920"/>
                  </a:cubicBezTo>
                  <a:cubicBezTo>
                    <a:pt x="774" y="765"/>
                    <a:pt x="619" y="586"/>
                    <a:pt x="500" y="396"/>
                  </a:cubicBezTo>
                  <a:cubicBezTo>
                    <a:pt x="381" y="217"/>
                    <a:pt x="226" y="86"/>
                    <a:pt x="36" y="3"/>
                  </a:cubicBezTo>
                  <a:cubicBezTo>
                    <a:pt x="32" y="2"/>
                    <a:pt x="28" y="1"/>
                    <a:pt x="25" y="1"/>
                  </a:cubicBezTo>
                  <a:close/>
                </a:path>
              </a:pathLst>
            </a:custGeom>
            <a:solidFill>
              <a:srgbClr val="594C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g2b303bf5d57_1_202"/>
            <p:cNvSpPr/>
            <p:nvPr/>
          </p:nvSpPr>
          <p:spPr>
            <a:xfrm>
              <a:off x="2105900" y="2848400"/>
              <a:ext cx="101825" cy="101525"/>
            </a:xfrm>
            <a:custGeom>
              <a:rect b="b" l="l" r="r" t="t"/>
              <a:pathLst>
                <a:path extrusionOk="0" fill="none" h="4061" w="4073">
                  <a:moveTo>
                    <a:pt x="4073" y="2024"/>
                  </a:moveTo>
                  <a:cubicBezTo>
                    <a:pt x="4073" y="3156"/>
                    <a:pt x="3156" y="4060"/>
                    <a:pt x="2037" y="4060"/>
                  </a:cubicBezTo>
                  <a:cubicBezTo>
                    <a:pt x="918" y="4060"/>
                    <a:pt x="1" y="3156"/>
                    <a:pt x="1" y="2024"/>
                  </a:cubicBezTo>
                  <a:cubicBezTo>
                    <a:pt x="1" y="905"/>
                    <a:pt x="918" y="0"/>
                    <a:pt x="2037" y="0"/>
                  </a:cubicBezTo>
                  <a:cubicBezTo>
                    <a:pt x="3156" y="0"/>
                    <a:pt x="4073" y="905"/>
                    <a:pt x="4073" y="2024"/>
                  </a:cubicBezTo>
                  <a:close/>
                </a:path>
              </a:pathLst>
            </a:custGeom>
            <a:noFill/>
            <a:ln cap="flat" cmpd="sng" w="4175">
              <a:solidFill>
                <a:srgbClr val="F9F9F9"/>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g2b303bf5d57_1_202"/>
            <p:cNvSpPr/>
            <p:nvPr/>
          </p:nvSpPr>
          <p:spPr>
            <a:xfrm>
              <a:off x="2207100" y="2873900"/>
              <a:ext cx="31575" cy="11850"/>
            </a:xfrm>
            <a:custGeom>
              <a:rect b="b" l="l" r="r" t="t"/>
              <a:pathLst>
                <a:path extrusionOk="0" h="474" w="1263">
                  <a:moveTo>
                    <a:pt x="736" y="0"/>
                  </a:moveTo>
                  <a:cubicBezTo>
                    <a:pt x="706" y="0"/>
                    <a:pt x="675" y="1"/>
                    <a:pt x="644" y="4"/>
                  </a:cubicBezTo>
                  <a:cubicBezTo>
                    <a:pt x="501" y="28"/>
                    <a:pt x="358" y="76"/>
                    <a:pt x="239" y="159"/>
                  </a:cubicBezTo>
                  <a:cubicBezTo>
                    <a:pt x="179" y="195"/>
                    <a:pt x="132" y="242"/>
                    <a:pt x="84" y="290"/>
                  </a:cubicBezTo>
                  <a:cubicBezTo>
                    <a:pt x="48" y="338"/>
                    <a:pt x="1" y="397"/>
                    <a:pt x="37" y="457"/>
                  </a:cubicBezTo>
                  <a:cubicBezTo>
                    <a:pt x="37" y="465"/>
                    <a:pt x="43" y="474"/>
                    <a:pt x="50" y="474"/>
                  </a:cubicBezTo>
                  <a:cubicBezTo>
                    <a:pt x="53" y="474"/>
                    <a:pt x="57" y="472"/>
                    <a:pt x="60" y="469"/>
                  </a:cubicBezTo>
                  <a:lnTo>
                    <a:pt x="72" y="469"/>
                  </a:lnTo>
                  <a:cubicBezTo>
                    <a:pt x="120" y="457"/>
                    <a:pt x="132" y="397"/>
                    <a:pt x="168" y="361"/>
                  </a:cubicBezTo>
                  <a:cubicBezTo>
                    <a:pt x="203" y="314"/>
                    <a:pt x="251" y="278"/>
                    <a:pt x="299" y="242"/>
                  </a:cubicBezTo>
                  <a:cubicBezTo>
                    <a:pt x="394" y="183"/>
                    <a:pt x="513" y="135"/>
                    <a:pt x="632" y="123"/>
                  </a:cubicBezTo>
                  <a:cubicBezTo>
                    <a:pt x="670" y="115"/>
                    <a:pt x="708" y="111"/>
                    <a:pt x="746" y="111"/>
                  </a:cubicBezTo>
                  <a:cubicBezTo>
                    <a:pt x="815" y="111"/>
                    <a:pt x="884" y="124"/>
                    <a:pt x="953" y="147"/>
                  </a:cubicBezTo>
                  <a:cubicBezTo>
                    <a:pt x="1001" y="159"/>
                    <a:pt x="1049" y="183"/>
                    <a:pt x="1084" y="219"/>
                  </a:cubicBezTo>
                  <a:cubicBezTo>
                    <a:pt x="1120" y="254"/>
                    <a:pt x="1120" y="302"/>
                    <a:pt x="1156" y="338"/>
                  </a:cubicBezTo>
                  <a:cubicBezTo>
                    <a:pt x="1164" y="346"/>
                    <a:pt x="1176" y="350"/>
                    <a:pt x="1187" y="350"/>
                  </a:cubicBezTo>
                  <a:cubicBezTo>
                    <a:pt x="1209" y="350"/>
                    <a:pt x="1231" y="337"/>
                    <a:pt x="1239" y="314"/>
                  </a:cubicBezTo>
                  <a:cubicBezTo>
                    <a:pt x="1263" y="254"/>
                    <a:pt x="1215" y="183"/>
                    <a:pt x="1180" y="147"/>
                  </a:cubicBezTo>
                  <a:cubicBezTo>
                    <a:pt x="1132" y="100"/>
                    <a:pt x="1084" y="76"/>
                    <a:pt x="1025" y="52"/>
                  </a:cubicBezTo>
                  <a:cubicBezTo>
                    <a:pt x="934" y="16"/>
                    <a:pt x="836" y="0"/>
                    <a:pt x="736" y="0"/>
                  </a:cubicBezTo>
                  <a:close/>
                </a:path>
              </a:pathLst>
            </a:custGeom>
            <a:solidFill>
              <a:srgbClr val="F9F9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g2b303bf5d57_1_202"/>
            <p:cNvSpPr/>
            <p:nvPr/>
          </p:nvSpPr>
          <p:spPr>
            <a:xfrm>
              <a:off x="1877000" y="2557900"/>
              <a:ext cx="410800" cy="256925"/>
            </a:xfrm>
            <a:custGeom>
              <a:rect b="b" l="l" r="r" t="t"/>
              <a:pathLst>
                <a:path extrusionOk="0" h="10277" w="16432">
                  <a:moveTo>
                    <a:pt x="12621" y="1"/>
                  </a:moveTo>
                  <a:cubicBezTo>
                    <a:pt x="11489" y="1"/>
                    <a:pt x="10390" y="948"/>
                    <a:pt x="10169" y="1095"/>
                  </a:cubicBezTo>
                  <a:cubicBezTo>
                    <a:pt x="8192" y="2429"/>
                    <a:pt x="7121" y="2655"/>
                    <a:pt x="7121" y="2655"/>
                  </a:cubicBezTo>
                  <a:cubicBezTo>
                    <a:pt x="7121" y="2655"/>
                    <a:pt x="7301" y="909"/>
                    <a:pt x="6369" y="909"/>
                  </a:cubicBezTo>
                  <a:cubicBezTo>
                    <a:pt x="6010" y="909"/>
                    <a:pt x="5488" y="1167"/>
                    <a:pt x="4728" y="1881"/>
                  </a:cubicBezTo>
                  <a:cubicBezTo>
                    <a:pt x="3870" y="2691"/>
                    <a:pt x="2275" y="3441"/>
                    <a:pt x="1406" y="4262"/>
                  </a:cubicBezTo>
                  <a:cubicBezTo>
                    <a:pt x="513" y="5108"/>
                    <a:pt x="1" y="6501"/>
                    <a:pt x="513" y="7691"/>
                  </a:cubicBezTo>
                  <a:lnTo>
                    <a:pt x="2132" y="10001"/>
                  </a:lnTo>
                  <a:cubicBezTo>
                    <a:pt x="2401" y="10194"/>
                    <a:pt x="3030" y="10277"/>
                    <a:pt x="3852" y="10277"/>
                  </a:cubicBezTo>
                  <a:cubicBezTo>
                    <a:pt x="6226" y="10277"/>
                    <a:pt x="10207" y="9586"/>
                    <a:pt x="11764" y="8870"/>
                  </a:cubicBezTo>
                  <a:cubicBezTo>
                    <a:pt x="16027" y="6917"/>
                    <a:pt x="16431" y="3477"/>
                    <a:pt x="15443" y="2834"/>
                  </a:cubicBezTo>
                  <a:cubicBezTo>
                    <a:pt x="15324" y="2750"/>
                    <a:pt x="15193" y="2703"/>
                    <a:pt x="15050" y="2679"/>
                  </a:cubicBezTo>
                  <a:cubicBezTo>
                    <a:pt x="15024" y="2676"/>
                    <a:pt x="14998" y="2675"/>
                    <a:pt x="14973" y="2675"/>
                  </a:cubicBezTo>
                  <a:cubicBezTo>
                    <a:pt x="14669" y="2675"/>
                    <a:pt x="14386" y="2860"/>
                    <a:pt x="14134" y="3036"/>
                  </a:cubicBezTo>
                  <a:cubicBezTo>
                    <a:pt x="14241" y="2655"/>
                    <a:pt x="14622" y="952"/>
                    <a:pt x="13598" y="286"/>
                  </a:cubicBezTo>
                  <a:cubicBezTo>
                    <a:pt x="13283" y="81"/>
                    <a:pt x="12951" y="1"/>
                    <a:pt x="12621" y="1"/>
                  </a:cubicBezTo>
                  <a:close/>
                </a:path>
              </a:pathLst>
            </a:custGeom>
            <a:solidFill>
              <a:srgbClr val="43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g2b303bf5d57_1_202"/>
            <p:cNvSpPr/>
            <p:nvPr/>
          </p:nvSpPr>
          <p:spPr>
            <a:xfrm>
              <a:off x="1844275" y="2713100"/>
              <a:ext cx="197075" cy="272125"/>
            </a:xfrm>
            <a:custGeom>
              <a:rect b="b" l="l" r="r" t="t"/>
              <a:pathLst>
                <a:path extrusionOk="0" h="10885" w="7883">
                  <a:moveTo>
                    <a:pt x="4261" y="1"/>
                  </a:moveTo>
                  <a:cubicBezTo>
                    <a:pt x="3534" y="1"/>
                    <a:pt x="2399" y="312"/>
                    <a:pt x="2000" y="578"/>
                  </a:cubicBezTo>
                  <a:cubicBezTo>
                    <a:pt x="0" y="1912"/>
                    <a:pt x="524" y="4817"/>
                    <a:pt x="1179" y="6734"/>
                  </a:cubicBezTo>
                  <a:cubicBezTo>
                    <a:pt x="1596" y="7948"/>
                    <a:pt x="2227" y="8901"/>
                    <a:pt x="2846" y="9996"/>
                  </a:cubicBezTo>
                  <a:cubicBezTo>
                    <a:pt x="3090" y="10423"/>
                    <a:pt x="2978" y="10885"/>
                    <a:pt x="3384" y="10885"/>
                  </a:cubicBezTo>
                  <a:cubicBezTo>
                    <a:pt x="3454" y="10885"/>
                    <a:pt x="3539" y="10871"/>
                    <a:pt x="3643" y="10842"/>
                  </a:cubicBezTo>
                  <a:cubicBezTo>
                    <a:pt x="4405" y="10615"/>
                    <a:pt x="4620" y="9830"/>
                    <a:pt x="4405" y="9199"/>
                  </a:cubicBezTo>
                  <a:cubicBezTo>
                    <a:pt x="4108" y="8353"/>
                    <a:pt x="3691" y="7758"/>
                    <a:pt x="4346" y="6913"/>
                  </a:cubicBezTo>
                  <a:cubicBezTo>
                    <a:pt x="4572" y="6620"/>
                    <a:pt x="4968" y="6476"/>
                    <a:pt x="5381" y="6476"/>
                  </a:cubicBezTo>
                  <a:cubicBezTo>
                    <a:pt x="5928" y="6476"/>
                    <a:pt x="6505" y="6727"/>
                    <a:pt x="6763" y="7222"/>
                  </a:cubicBezTo>
                  <a:cubicBezTo>
                    <a:pt x="7049" y="7782"/>
                    <a:pt x="7227" y="8889"/>
                    <a:pt x="7299" y="8901"/>
                  </a:cubicBezTo>
                  <a:cubicBezTo>
                    <a:pt x="7302" y="8901"/>
                    <a:pt x="7304" y="8902"/>
                    <a:pt x="7307" y="8902"/>
                  </a:cubicBezTo>
                  <a:cubicBezTo>
                    <a:pt x="7534" y="8902"/>
                    <a:pt x="7419" y="7504"/>
                    <a:pt x="7513" y="7186"/>
                  </a:cubicBezTo>
                  <a:cubicBezTo>
                    <a:pt x="7882" y="6091"/>
                    <a:pt x="7775" y="4900"/>
                    <a:pt x="7513" y="3781"/>
                  </a:cubicBezTo>
                  <a:cubicBezTo>
                    <a:pt x="7346" y="3031"/>
                    <a:pt x="7084" y="2257"/>
                    <a:pt x="6489" y="1769"/>
                  </a:cubicBezTo>
                  <a:lnTo>
                    <a:pt x="4715" y="66"/>
                  </a:lnTo>
                  <a:cubicBezTo>
                    <a:pt x="4602" y="21"/>
                    <a:pt x="4444" y="1"/>
                    <a:pt x="4261" y="1"/>
                  </a:cubicBezTo>
                  <a:close/>
                </a:path>
              </a:pathLst>
            </a:custGeom>
            <a:solidFill>
              <a:srgbClr val="43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g2b303bf5d57_1_202"/>
            <p:cNvSpPr/>
            <p:nvPr/>
          </p:nvSpPr>
          <p:spPr>
            <a:xfrm>
              <a:off x="2158600" y="2900475"/>
              <a:ext cx="9250" cy="11950"/>
            </a:xfrm>
            <a:custGeom>
              <a:rect b="b" l="l" r="r" t="t"/>
              <a:pathLst>
                <a:path extrusionOk="0" h="478" w="370">
                  <a:moveTo>
                    <a:pt x="179" y="1"/>
                  </a:moveTo>
                  <a:cubicBezTo>
                    <a:pt x="83" y="1"/>
                    <a:pt x="0" y="108"/>
                    <a:pt x="0" y="239"/>
                  </a:cubicBezTo>
                  <a:cubicBezTo>
                    <a:pt x="0" y="370"/>
                    <a:pt x="83" y="477"/>
                    <a:pt x="179" y="477"/>
                  </a:cubicBezTo>
                  <a:cubicBezTo>
                    <a:pt x="286" y="477"/>
                    <a:pt x="369" y="370"/>
                    <a:pt x="369" y="239"/>
                  </a:cubicBezTo>
                  <a:cubicBezTo>
                    <a:pt x="369" y="108"/>
                    <a:pt x="286" y="1"/>
                    <a:pt x="1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g2b303bf5d57_1_202"/>
            <p:cNvSpPr/>
            <p:nvPr/>
          </p:nvSpPr>
          <p:spPr>
            <a:xfrm>
              <a:off x="1993975" y="2862000"/>
              <a:ext cx="108675" cy="32075"/>
            </a:xfrm>
            <a:custGeom>
              <a:rect b="b" l="l" r="r" t="t"/>
              <a:pathLst>
                <a:path extrusionOk="0" h="1283" w="4347">
                  <a:moveTo>
                    <a:pt x="63" y="0"/>
                  </a:moveTo>
                  <a:cubicBezTo>
                    <a:pt x="30" y="0"/>
                    <a:pt x="1" y="32"/>
                    <a:pt x="25" y="64"/>
                  </a:cubicBezTo>
                  <a:lnTo>
                    <a:pt x="37" y="75"/>
                  </a:lnTo>
                  <a:cubicBezTo>
                    <a:pt x="251" y="564"/>
                    <a:pt x="823" y="683"/>
                    <a:pt x="1275" y="814"/>
                  </a:cubicBezTo>
                  <a:cubicBezTo>
                    <a:pt x="1882" y="980"/>
                    <a:pt x="2513" y="1111"/>
                    <a:pt x="3144" y="1195"/>
                  </a:cubicBezTo>
                  <a:cubicBezTo>
                    <a:pt x="3323" y="1207"/>
                    <a:pt x="3501" y="1230"/>
                    <a:pt x="3680" y="1254"/>
                  </a:cubicBezTo>
                  <a:cubicBezTo>
                    <a:pt x="3819" y="1272"/>
                    <a:pt x="3953" y="1283"/>
                    <a:pt x="4084" y="1283"/>
                  </a:cubicBezTo>
                  <a:cubicBezTo>
                    <a:pt x="4132" y="1283"/>
                    <a:pt x="4180" y="1281"/>
                    <a:pt x="4228" y="1278"/>
                  </a:cubicBezTo>
                  <a:cubicBezTo>
                    <a:pt x="4311" y="1266"/>
                    <a:pt x="4347" y="1159"/>
                    <a:pt x="4252" y="1135"/>
                  </a:cubicBezTo>
                  <a:cubicBezTo>
                    <a:pt x="4109" y="1111"/>
                    <a:pt x="3954" y="1088"/>
                    <a:pt x="3811" y="1088"/>
                  </a:cubicBezTo>
                  <a:lnTo>
                    <a:pt x="3359" y="1052"/>
                  </a:lnTo>
                  <a:cubicBezTo>
                    <a:pt x="3049" y="1016"/>
                    <a:pt x="2739" y="957"/>
                    <a:pt x="2442" y="897"/>
                  </a:cubicBezTo>
                  <a:cubicBezTo>
                    <a:pt x="1870" y="802"/>
                    <a:pt x="1311" y="659"/>
                    <a:pt x="763" y="480"/>
                  </a:cubicBezTo>
                  <a:cubicBezTo>
                    <a:pt x="501" y="397"/>
                    <a:pt x="263" y="242"/>
                    <a:pt x="108" y="28"/>
                  </a:cubicBezTo>
                  <a:cubicBezTo>
                    <a:pt x="96" y="8"/>
                    <a:pt x="79" y="0"/>
                    <a:pt x="63" y="0"/>
                  </a:cubicBezTo>
                  <a:close/>
                </a:path>
              </a:pathLst>
            </a:custGeom>
            <a:solidFill>
              <a:srgbClr val="F9F9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g2b303bf5d57_1_202"/>
            <p:cNvSpPr/>
            <p:nvPr/>
          </p:nvSpPr>
          <p:spPr>
            <a:xfrm>
              <a:off x="2017675" y="3032100"/>
              <a:ext cx="36950" cy="39050"/>
            </a:xfrm>
            <a:custGeom>
              <a:rect b="b" l="l" r="r" t="t"/>
              <a:pathLst>
                <a:path extrusionOk="0" h="1562" w="1478">
                  <a:moveTo>
                    <a:pt x="47" y="1"/>
                  </a:moveTo>
                  <a:cubicBezTo>
                    <a:pt x="26" y="1"/>
                    <a:pt x="0" y="20"/>
                    <a:pt x="17" y="46"/>
                  </a:cubicBezTo>
                  <a:cubicBezTo>
                    <a:pt x="184" y="356"/>
                    <a:pt x="398" y="641"/>
                    <a:pt x="637" y="903"/>
                  </a:cubicBezTo>
                  <a:cubicBezTo>
                    <a:pt x="756" y="1022"/>
                    <a:pt x="875" y="1142"/>
                    <a:pt x="1006" y="1261"/>
                  </a:cubicBezTo>
                  <a:cubicBezTo>
                    <a:pt x="1137" y="1380"/>
                    <a:pt x="1279" y="1475"/>
                    <a:pt x="1434" y="1558"/>
                  </a:cubicBezTo>
                  <a:cubicBezTo>
                    <a:pt x="1439" y="1560"/>
                    <a:pt x="1443" y="1561"/>
                    <a:pt x="1447" y="1561"/>
                  </a:cubicBezTo>
                  <a:cubicBezTo>
                    <a:pt x="1465" y="1561"/>
                    <a:pt x="1477" y="1542"/>
                    <a:pt x="1458" y="1523"/>
                  </a:cubicBezTo>
                  <a:cubicBezTo>
                    <a:pt x="1339" y="1403"/>
                    <a:pt x="1208" y="1308"/>
                    <a:pt x="1089" y="1189"/>
                  </a:cubicBezTo>
                  <a:cubicBezTo>
                    <a:pt x="958" y="1082"/>
                    <a:pt x="827" y="951"/>
                    <a:pt x="708" y="832"/>
                  </a:cubicBezTo>
                  <a:cubicBezTo>
                    <a:pt x="482" y="570"/>
                    <a:pt x="267" y="308"/>
                    <a:pt x="65" y="10"/>
                  </a:cubicBezTo>
                  <a:cubicBezTo>
                    <a:pt x="62" y="4"/>
                    <a:pt x="55" y="1"/>
                    <a:pt x="47" y="1"/>
                  </a:cubicBezTo>
                  <a:close/>
                </a:path>
              </a:pathLst>
            </a:custGeom>
            <a:solidFill>
              <a:srgbClr val="CC61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g2b303bf5d57_1_202"/>
            <p:cNvSpPr/>
            <p:nvPr/>
          </p:nvSpPr>
          <p:spPr>
            <a:xfrm>
              <a:off x="2319750" y="2837600"/>
              <a:ext cx="23350" cy="16300"/>
            </a:xfrm>
            <a:custGeom>
              <a:rect b="b" l="l" r="r" t="t"/>
              <a:pathLst>
                <a:path extrusionOk="0" h="652" w="934">
                  <a:moveTo>
                    <a:pt x="913" y="0"/>
                  </a:moveTo>
                  <a:cubicBezTo>
                    <a:pt x="909" y="0"/>
                    <a:pt x="905" y="1"/>
                    <a:pt x="900" y="4"/>
                  </a:cubicBezTo>
                  <a:cubicBezTo>
                    <a:pt x="746" y="75"/>
                    <a:pt x="603" y="159"/>
                    <a:pt x="460" y="266"/>
                  </a:cubicBezTo>
                  <a:cubicBezTo>
                    <a:pt x="305" y="361"/>
                    <a:pt x="174" y="468"/>
                    <a:pt x="31" y="563"/>
                  </a:cubicBezTo>
                  <a:cubicBezTo>
                    <a:pt x="0" y="594"/>
                    <a:pt x="23" y="651"/>
                    <a:pt x="60" y="651"/>
                  </a:cubicBezTo>
                  <a:cubicBezTo>
                    <a:pt x="66" y="651"/>
                    <a:pt x="72" y="650"/>
                    <a:pt x="79" y="647"/>
                  </a:cubicBezTo>
                  <a:lnTo>
                    <a:pt x="91" y="647"/>
                  </a:lnTo>
                  <a:cubicBezTo>
                    <a:pt x="234" y="551"/>
                    <a:pt x="388" y="456"/>
                    <a:pt x="519" y="349"/>
                  </a:cubicBezTo>
                  <a:cubicBezTo>
                    <a:pt x="662" y="254"/>
                    <a:pt x="805" y="147"/>
                    <a:pt x="924" y="28"/>
                  </a:cubicBezTo>
                  <a:cubicBezTo>
                    <a:pt x="934" y="18"/>
                    <a:pt x="928" y="0"/>
                    <a:pt x="913" y="0"/>
                  </a:cubicBezTo>
                  <a:close/>
                </a:path>
              </a:pathLst>
            </a:custGeom>
            <a:solidFill>
              <a:srgbClr val="43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g2b303bf5d57_1_202"/>
            <p:cNvSpPr/>
            <p:nvPr/>
          </p:nvSpPr>
          <p:spPr>
            <a:xfrm>
              <a:off x="2330150" y="2866550"/>
              <a:ext cx="19850" cy="7200"/>
            </a:xfrm>
            <a:custGeom>
              <a:rect b="b" l="l" r="r" t="t"/>
              <a:pathLst>
                <a:path extrusionOk="0" h="288" w="794">
                  <a:moveTo>
                    <a:pt x="758" y="1"/>
                  </a:moveTo>
                  <a:cubicBezTo>
                    <a:pt x="734" y="1"/>
                    <a:pt x="699" y="1"/>
                    <a:pt x="675" y="13"/>
                  </a:cubicBezTo>
                  <a:cubicBezTo>
                    <a:pt x="639" y="13"/>
                    <a:pt x="615" y="24"/>
                    <a:pt x="580" y="24"/>
                  </a:cubicBezTo>
                  <a:lnTo>
                    <a:pt x="413" y="72"/>
                  </a:lnTo>
                  <a:cubicBezTo>
                    <a:pt x="294" y="108"/>
                    <a:pt x="187" y="144"/>
                    <a:pt x="68" y="179"/>
                  </a:cubicBezTo>
                  <a:cubicBezTo>
                    <a:pt x="0" y="202"/>
                    <a:pt x="28" y="287"/>
                    <a:pt x="81" y="287"/>
                  </a:cubicBezTo>
                  <a:cubicBezTo>
                    <a:pt x="85" y="287"/>
                    <a:pt x="88" y="287"/>
                    <a:pt x="91" y="286"/>
                  </a:cubicBezTo>
                  <a:cubicBezTo>
                    <a:pt x="210" y="263"/>
                    <a:pt x="330" y="227"/>
                    <a:pt x="449" y="191"/>
                  </a:cubicBezTo>
                  <a:cubicBezTo>
                    <a:pt x="508" y="179"/>
                    <a:pt x="556" y="155"/>
                    <a:pt x="615" y="144"/>
                  </a:cubicBezTo>
                  <a:cubicBezTo>
                    <a:pt x="639" y="132"/>
                    <a:pt x="675" y="120"/>
                    <a:pt x="699" y="108"/>
                  </a:cubicBezTo>
                  <a:cubicBezTo>
                    <a:pt x="734" y="108"/>
                    <a:pt x="758" y="84"/>
                    <a:pt x="782" y="72"/>
                  </a:cubicBezTo>
                  <a:cubicBezTo>
                    <a:pt x="794" y="48"/>
                    <a:pt x="794" y="13"/>
                    <a:pt x="758" y="1"/>
                  </a:cubicBezTo>
                  <a:close/>
                </a:path>
              </a:pathLst>
            </a:custGeom>
            <a:solidFill>
              <a:srgbClr val="43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g2b303bf5d57_1_202"/>
            <p:cNvSpPr/>
            <p:nvPr/>
          </p:nvSpPr>
          <p:spPr>
            <a:xfrm>
              <a:off x="2332275" y="2893725"/>
              <a:ext cx="21600" cy="5075"/>
            </a:xfrm>
            <a:custGeom>
              <a:rect b="b" l="l" r="r" t="t"/>
              <a:pathLst>
                <a:path extrusionOk="0" h="203" w="864">
                  <a:moveTo>
                    <a:pt x="548" y="0"/>
                  </a:moveTo>
                  <a:cubicBezTo>
                    <a:pt x="515" y="0"/>
                    <a:pt x="483" y="3"/>
                    <a:pt x="447" y="9"/>
                  </a:cubicBezTo>
                  <a:cubicBezTo>
                    <a:pt x="316" y="21"/>
                    <a:pt x="185" y="45"/>
                    <a:pt x="54" y="92"/>
                  </a:cubicBezTo>
                  <a:cubicBezTo>
                    <a:pt x="0" y="114"/>
                    <a:pt x="14" y="203"/>
                    <a:pt x="70" y="203"/>
                  </a:cubicBezTo>
                  <a:cubicBezTo>
                    <a:pt x="76" y="203"/>
                    <a:pt x="83" y="202"/>
                    <a:pt x="90" y="200"/>
                  </a:cubicBezTo>
                  <a:cubicBezTo>
                    <a:pt x="209" y="164"/>
                    <a:pt x="340" y="140"/>
                    <a:pt x="459" y="116"/>
                  </a:cubicBezTo>
                  <a:lnTo>
                    <a:pt x="649" y="104"/>
                  </a:lnTo>
                  <a:cubicBezTo>
                    <a:pt x="709" y="104"/>
                    <a:pt x="780" y="104"/>
                    <a:pt x="840" y="92"/>
                  </a:cubicBezTo>
                  <a:cubicBezTo>
                    <a:pt x="864" y="92"/>
                    <a:pt x="864" y="45"/>
                    <a:pt x="840" y="45"/>
                  </a:cubicBezTo>
                  <a:cubicBezTo>
                    <a:pt x="780" y="21"/>
                    <a:pt x="709" y="9"/>
                    <a:pt x="649" y="9"/>
                  </a:cubicBezTo>
                  <a:cubicBezTo>
                    <a:pt x="614" y="3"/>
                    <a:pt x="581" y="0"/>
                    <a:pt x="548" y="0"/>
                  </a:cubicBezTo>
                  <a:close/>
                </a:path>
              </a:pathLst>
            </a:custGeom>
            <a:solidFill>
              <a:srgbClr val="433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g2b303bf5d57_1_202"/>
            <p:cNvSpPr/>
            <p:nvPr/>
          </p:nvSpPr>
          <p:spPr>
            <a:xfrm>
              <a:off x="1244200" y="3643425"/>
              <a:ext cx="17575" cy="72600"/>
            </a:xfrm>
            <a:custGeom>
              <a:rect b="b" l="l" r="r" t="t"/>
              <a:pathLst>
                <a:path extrusionOk="0" h="2904" w="703">
                  <a:moveTo>
                    <a:pt x="635" y="0"/>
                  </a:moveTo>
                  <a:cubicBezTo>
                    <a:pt x="410" y="0"/>
                    <a:pt x="284" y="197"/>
                    <a:pt x="214" y="406"/>
                  </a:cubicBezTo>
                  <a:cubicBezTo>
                    <a:pt x="179" y="537"/>
                    <a:pt x="155" y="668"/>
                    <a:pt x="143" y="811"/>
                  </a:cubicBezTo>
                  <a:lnTo>
                    <a:pt x="72" y="1346"/>
                  </a:lnTo>
                  <a:cubicBezTo>
                    <a:pt x="12" y="1632"/>
                    <a:pt x="0" y="1918"/>
                    <a:pt x="0" y="2215"/>
                  </a:cubicBezTo>
                  <a:cubicBezTo>
                    <a:pt x="24" y="2465"/>
                    <a:pt x="95" y="2751"/>
                    <a:pt x="310" y="2894"/>
                  </a:cubicBezTo>
                  <a:cubicBezTo>
                    <a:pt x="322" y="2900"/>
                    <a:pt x="335" y="2903"/>
                    <a:pt x="347" y="2903"/>
                  </a:cubicBezTo>
                  <a:cubicBezTo>
                    <a:pt x="380" y="2903"/>
                    <a:pt x="408" y="2881"/>
                    <a:pt x="417" y="2846"/>
                  </a:cubicBezTo>
                  <a:cubicBezTo>
                    <a:pt x="429" y="2823"/>
                    <a:pt x="441" y="2799"/>
                    <a:pt x="453" y="2763"/>
                  </a:cubicBezTo>
                  <a:cubicBezTo>
                    <a:pt x="461" y="2737"/>
                    <a:pt x="433" y="2718"/>
                    <a:pt x="403" y="2718"/>
                  </a:cubicBezTo>
                  <a:cubicBezTo>
                    <a:pt x="391" y="2718"/>
                    <a:pt x="379" y="2721"/>
                    <a:pt x="369" y="2727"/>
                  </a:cubicBezTo>
                  <a:cubicBezTo>
                    <a:pt x="369" y="2728"/>
                    <a:pt x="368" y="2729"/>
                    <a:pt x="367" y="2729"/>
                  </a:cubicBezTo>
                  <a:lnTo>
                    <a:pt x="367" y="2729"/>
                  </a:lnTo>
                  <a:cubicBezTo>
                    <a:pt x="317" y="2657"/>
                    <a:pt x="274" y="2582"/>
                    <a:pt x="238" y="2501"/>
                  </a:cubicBezTo>
                  <a:cubicBezTo>
                    <a:pt x="203" y="2394"/>
                    <a:pt x="179" y="2275"/>
                    <a:pt x="179" y="2168"/>
                  </a:cubicBezTo>
                  <a:cubicBezTo>
                    <a:pt x="167" y="1918"/>
                    <a:pt x="191" y="1668"/>
                    <a:pt x="226" y="1418"/>
                  </a:cubicBezTo>
                  <a:cubicBezTo>
                    <a:pt x="262" y="1132"/>
                    <a:pt x="286" y="846"/>
                    <a:pt x="345" y="560"/>
                  </a:cubicBezTo>
                  <a:cubicBezTo>
                    <a:pt x="381" y="382"/>
                    <a:pt x="464" y="144"/>
                    <a:pt x="667" y="72"/>
                  </a:cubicBezTo>
                  <a:cubicBezTo>
                    <a:pt x="703" y="49"/>
                    <a:pt x="691" y="1"/>
                    <a:pt x="655" y="1"/>
                  </a:cubicBezTo>
                  <a:cubicBezTo>
                    <a:pt x="648" y="1"/>
                    <a:pt x="642" y="0"/>
                    <a:pt x="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g2b303bf5d57_1_202"/>
            <p:cNvSpPr/>
            <p:nvPr/>
          </p:nvSpPr>
          <p:spPr>
            <a:xfrm>
              <a:off x="1270675" y="3654175"/>
              <a:ext cx="8950" cy="60150"/>
            </a:xfrm>
            <a:custGeom>
              <a:rect b="b" l="l" r="r" t="t"/>
              <a:pathLst>
                <a:path extrusionOk="0" h="2406" w="358">
                  <a:moveTo>
                    <a:pt x="317" y="0"/>
                  </a:moveTo>
                  <a:cubicBezTo>
                    <a:pt x="306" y="0"/>
                    <a:pt x="295" y="7"/>
                    <a:pt x="287" y="23"/>
                  </a:cubicBezTo>
                  <a:lnTo>
                    <a:pt x="287" y="11"/>
                  </a:lnTo>
                  <a:cubicBezTo>
                    <a:pt x="108" y="381"/>
                    <a:pt x="25" y="785"/>
                    <a:pt x="13" y="1202"/>
                  </a:cubicBezTo>
                  <a:cubicBezTo>
                    <a:pt x="1" y="1404"/>
                    <a:pt x="1" y="1607"/>
                    <a:pt x="25" y="1809"/>
                  </a:cubicBezTo>
                  <a:cubicBezTo>
                    <a:pt x="37" y="1916"/>
                    <a:pt x="48" y="2024"/>
                    <a:pt x="60" y="2119"/>
                  </a:cubicBezTo>
                  <a:cubicBezTo>
                    <a:pt x="60" y="2214"/>
                    <a:pt x="96" y="2309"/>
                    <a:pt x="144" y="2393"/>
                  </a:cubicBezTo>
                  <a:cubicBezTo>
                    <a:pt x="152" y="2401"/>
                    <a:pt x="164" y="2405"/>
                    <a:pt x="175" y="2405"/>
                  </a:cubicBezTo>
                  <a:cubicBezTo>
                    <a:pt x="197" y="2405"/>
                    <a:pt x="219" y="2392"/>
                    <a:pt x="227" y="2369"/>
                  </a:cubicBezTo>
                  <a:cubicBezTo>
                    <a:pt x="251" y="2286"/>
                    <a:pt x="239" y="2190"/>
                    <a:pt x="215" y="2119"/>
                  </a:cubicBezTo>
                  <a:cubicBezTo>
                    <a:pt x="203" y="2012"/>
                    <a:pt x="191" y="1916"/>
                    <a:pt x="179" y="1821"/>
                  </a:cubicBezTo>
                  <a:cubicBezTo>
                    <a:pt x="156" y="1619"/>
                    <a:pt x="156" y="1416"/>
                    <a:pt x="167" y="1226"/>
                  </a:cubicBezTo>
                  <a:cubicBezTo>
                    <a:pt x="203" y="821"/>
                    <a:pt x="263" y="440"/>
                    <a:pt x="358" y="47"/>
                  </a:cubicBezTo>
                  <a:cubicBezTo>
                    <a:pt x="358" y="24"/>
                    <a:pt x="338" y="0"/>
                    <a:pt x="31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g2b303bf5d57_1_202"/>
            <p:cNvSpPr/>
            <p:nvPr/>
          </p:nvSpPr>
          <p:spPr>
            <a:xfrm>
              <a:off x="1548775" y="3776325"/>
              <a:ext cx="17800" cy="36500"/>
            </a:xfrm>
            <a:custGeom>
              <a:rect b="b" l="l" r="r" t="t"/>
              <a:pathLst>
                <a:path extrusionOk="0" h="1460" w="712">
                  <a:moveTo>
                    <a:pt x="660" y="0"/>
                  </a:moveTo>
                  <a:cubicBezTo>
                    <a:pt x="641" y="0"/>
                    <a:pt x="622" y="10"/>
                    <a:pt x="616" y="31"/>
                  </a:cubicBezTo>
                  <a:cubicBezTo>
                    <a:pt x="557" y="281"/>
                    <a:pt x="473" y="519"/>
                    <a:pt x="366" y="745"/>
                  </a:cubicBezTo>
                  <a:cubicBezTo>
                    <a:pt x="319" y="852"/>
                    <a:pt x="259" y="971"/>
                    <a:pt x="200" y="1079"/>
                  </a:cubicBezTo>
                  <a:cubicBezTo>
                    <a:pt x="164" y="1126"/>
                    <a:pt x="128" y="1186"/>
                    <a:pt x="92" y="1233"/>
                  </a:cubicBezTo>
                  <a:cubicBezTo>
                    <a:pt x="57" y="1281"/>
                    <a:pt x="33" y="1329"/>
                    <a:pt x="9" y="1376"/>
                  </a:cubicBezTo>
                  <a:cubicBezTo>
                    <a:pt x="0" y="1422"/>
                    <a:pt x="32" y="1460"/>
                    <a:pt x="69" y="1460"/>
                  </a:cubicBezTo>
                  <a:cubicBezTo>
                    <a:pt x="81" y="1460"/>
                    <a:pt x="93" y="1456"/>
                    <a:pt x="104" y="1448"/>
                  </a:cubicBezTo>
                  <a:cubicBezTo>
                    <a:pt x="152" y="1412"/>
                    <a:pt x="200" y="1364"/>
                    <a:pt x="223" y="1317"/>
                  </a:cubicBezTo>
                  <a:cubicBezTo>
                    <a:pt x="259" y="1257"/>
                    <a:pt x="295" y="1198"/>
                    <a:pt x="331" y="1150"/>
                  </a:cubicBezTo>
                  <a:cubicBezTo>
                    <a:pt x="390" y="1031"/>
                    <a:pt x="450" y="912"/>
                    <a:pt x="509" y="793"/>
                  </a:cubicBezTo>
                  <a:cubicBezTo>
                    <a:pt x="604" y="555"/>
                    <a:pt x="676" y="305"/>
                    <a:pt x="712" y="43"/>
                  </a:cubicBezTo>
                  <a:cubicBezTo>
                    <a:pt x="712" y="16"/>
                    <a:pt x="685" y="0"/>
                    <a:pt x="66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g2b303bf5d57_1_202"/>
            <p:cNvSpPr/>
            <p:nvPr/>
          </p:nvSpPr>
          <p:spPr>
            <a:xfrm>
              <a:off x="1568500" y="3797150"/>
              <a:ext cx="10875" cy="22100"/>
            </a:xfrm>
            <a:custGeom>
              <a:rect b="b" l="l" r="r" t="t"/>
              <a:pathLst>
                <a:path extrusionOk="0" h="884" w="435">
                  <a:moveTo>
                    <a:pt x="383" y="1"/>
                  </a:moveTo>
                  <a:cubicBezTo>
                    <a:pt x="363" y="1"/>
                    <a:pt x="345" y="10"/>
                    <a:pt x="339" y="31"/>
                  </a:cubicBezTo>
                  <a:cubicBezTo>
                    <a:pt x="304" y="162"/>
                    <a:pt x="268" y="293"/>
                    <a:pt x="208" y="424"/>
                  </a:cubicBezTo>
                  <a:cubicBezTo>
                    <a:pt x="185" y="484"/>
                    <a:pt x="161" y="543"/>
                    <a:pt x="125" y="603"/>
                  </a:cubicBezTo>
                  <a:cubicBezTo>
                    <a:pt x="89" y="662"/>
                    <a:pt x="54" y="722"/>
                    <a:pt x="18" y="793"/>
                  </a:cubicBezTo>
                  <a:cubicBezTo>
                    <a:pt x="1" y="845"/>
                    <a:pt x="45" y="884"/>
                    <a:pt x="90" y="884"/>
                  </a:cubicBezTo>
                  <a:cubicBezTo>
                    <a:pt x="107" y="884"/>
                    <a:pt x="124" y="878"/>
                    <a:pt x="137" y="865"/>
                  </a:cubicBezTo>
                  <a:cubicBezTo>
                    <a:pt x="185" y="805"/>
                    <a:pt x="220" y="734"/>
                    <a:pt x="256" y="674"/>
                  </a:cubicBezTo>
                  <a:cubicBezTo>
                    <a:pt x="292" y="603"/>
                    <a:pt x="316" y="531"/>
                    <a:pt x="339" y="472"/>
                  </a:cubicBezTo>
                  <a:cubicBezTo>
                    <a:pt x="387" y="329"/>
                    <a:pt x="423" y="186"/>
                    <a:pt x="435" y="43"/>
                  </a:cubicBezTo>
                  <a:cubicBezTo>
                    <a:pt x="435" y="16"/>
                    <a:pt x="408" y="1"/>
                    <a:pt x="38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g2b303bf5d57_1_202"/>
            <p:cNvSpPr/>
            <p:nvPr/>
          </p:nvSpPr>
          <p:spPr>
            <a:xfrm>
              <a:off x="1136150" y="3640750"/>
              <a:ext cx="109850" cy="54200"/>
            </a:xfrm>
            <a:custGeom>
              <a:rect b="b" l="l" r="r" t="t"/>
              <a:pathLst>
                <a:path extrusionOk="0" h="2168" w="4394">
                  <a:moveTo>
                    <a:pt x="36" y="1"/>
                  </a:moveTo>
                  <a:cubicBezTo>
                    <a:pt x="12" y="1"/>
                    <a:pt x="0" y="25"/>
                    <a:pt x="24" y="36"/>
                  </a:cubicBezTo>
                  <a:cubicBezTo>
                    <a:pt x="298" y="191"/>
                    <a:pt x="595" y="286"/>
                    <a:pt x="881" y="441"/>
                  </a:cubicBezTo>
                  <a:cubicBezTo>
                    <a:pt x="1155" y="584"/>
                    <a:pt x="1417" y="751"/>
                    <a:pt x="1691" y="929"/>
                  </a:cubicBezTo>
                  <a:cubicBezTo>
                    <a:pt x="2203" y="1287"/>
                    <a:pt x="2751" y="1596"/>
                    <a:pt x="3322" y="1882"/>
                  </a:cubicBezTo>
                  <a:cubicBezTo>
                    <a:pt x="3632" y="2025"/>
                    <a:pt x="3965" y="2120"/>
                    <a:pt x="4310" y="2168"/>
                  </a:cubicBezTo>
                  <a:cubicBezTo>
                    <a:pt x="4382" y="2168"/>
                    <a:pt x="4394" y="2049"/>
                    <a:pt x="4322" y="2037"/>
                  </a:cubicBezTo>
                  <a:cubicBezTo>
                    <a:pt x="4024" y="1989"/>
                    <a:pt x="3715" y="1894"/>
                    <a:pt x="3429" y="1775"/>
                  </a:cubicBezTo>
                  <a:cubicBezTo>
                    <a:pt x="3143" y="1656"/>
                    <a:pt x="2870" y="1513"/>
                    <a:pt x="2608" y="1346"/>
                  </a:cubicBezTo>
                  <a:cubicBezTo>
                    <a:pt x="2060" y="1013"/>
                    <a:pt x="1548" y="656"/>
                    <a:pt x="988" y="358"/>
                  </a:cubicBezTo>
                  <a:cubicBezTo>
                    <a:pt x="691" y="179"/>
                    <a:pt x="369" y="48"/>
                    <a:pt x="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g2b303bf5d57_1_202"/>
            <p:cNvSpPr/>
            <p:nvPr/>
          </p:nvSpPr>
          <p:spPr>
            <a:xfrm>
              <a:off x="1274425" y="3696025"/>
              <a:ext cx="279350" cy="108000"/>
            </a:xfrm>
            <a:custGeom>
              <a:rect b="b" l="l" r="r" t="t"/>
              <a:pathLst>
                <a:path extrusionOk="0" h="4320" w="11174">
                  <a:moveTo>
                    <a:pt x="70" y="1"/>
                  </a:moveTo>
                  <a:cubicBezTo>
                    <a:pt x="23" y="1"/>
                    <a:pt x="0" y="78"/>
                    <a:pt x="53" y="100"/>
                  </a:cubicBezTo>
                  <a:lnTo>
                    <a:pt x="41" y="111"/>
                  </a:lnTo>
                  <a:cubicBezTo>
                    <a:pt x="768" y="457"/>
                    <a:pt x="1470" y="838"/>
                    <a:pt x="2161" y="1231"/>
                  </a:cubicBezTo>
                  <a:cubicBezTo>
                    <a:pt x="2839" y="1624"/>
                    <a:pt x="3494" y="2040"/>
                    <a:pt x="4185" y="2421"/>
                  </a:cubicBezTo>
                  <a:cubicBezTo>
                    <a:pt x="4863" y="2802"/>
                    <a:pt x="5566" y="3148"/>
                    <a:pt x="6304" y="3433"/>
                  </a:cubicBezTo>
                  <a:cubicBezTo>
                    <a:pt x="7030" y="3695"/>
                    <a:pt x="7768" y="3886"/>
                    <a:pt x="8530" y="4029"/>
                  </a:cubicBezTo>
                  <a:cubicBezTo>
                    <a:pt x="8959" y="4100"/>
                    <a:pt x="9388" y="4171"/>
                    <a:pt x="9816" y="4219"/>
                  </a:cubicBezTo>
                  <a:cubicBezTo>
                    <a:pt x="10031" y="4243"/>
                    <a:pt x="10245" y="4267"/>
                    <a:pt x="10459" y="4291"/>
                  </a:cubicBezTo>
                  <a:cubicBezTo>
                    <a:pt x="10616" y="4308"/>
                    <a:pt x="10773" y="4319"/>
                    <a:pt x="10930" y="4319"/>
                  </a:cubicBezTo>
                  <a:cubicBezTo>
                    <a:pt x="10987" y="4319"/>
                    <a:pt x="11045" y="4318"/>
                    <a:pt x="11102" y="4314"/>
                  </a:cubicBezTo>
                  <a:cubicBezTo>
                    <a:pt x="11162" y="4302"/>
                    <a:pt x="11174" y="4219"/>
                    <a:pt x="11114" y="4207"/>
                  </a:cubicBezTo>
                  <a:cubicBezTo>
                    <a:pt x="10924" y="4171"/>
                    <a:pt x="10745" y="4148"/>
                    <a:pt x="10555" y="4136"/>
                  </a:cubicBezTo>
                  <a:cubicBezTo>
                    <a:pt x="10376" y="4124"/>
                    <a:pt x="10185" y="4100"/>
                    <a:pt x="10007" y="4088"/>
                  </a:cubicBezTo>
                  <a:cubicBezTo>
                    <a:pt x="9614" y="4041"/>
                    <a:pt x="9221" y="3981"/>
                    <a:pt x="8840" y="3921"/>
                  </a:cubicBezTo>
                  <a:cubicBezTo>
                    <a:pt x="8078" y="3790"/>
                    <a:pt x="7328" y="3612"/>
                    <a:pt x="6602" y="3362"/>
                  </a:cubicBezTo>
                  <a:cubicBezTo>
                    <a:pt x="5125" y="2850"/>
                    <a:pt x="3792" y="2005"/>
                    <a:pt x="2434" y="1219"/>
                  </a:cubicBezTo>
                  <a:cubicBezTo>
                    <a:pt x="1684" y="754"/>
                    <a:pt x="899" y="350"/>
                    <a:pt x="89" y="4"/>
                  </a:cubicBezTo>
                  <a:cubicBezTo>
                    <a:pt x="82" y="2"/>
                    <a:pt x="76" y="1"/>
                    <a:pt x="7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g2b303bf5d57_1_202"/>
            <p:cNvSpPr/>
            <p:nvPr/>
          </p:nvSpPr>
          <p:spPr>
            <a:xfrm>
              <a:off x="1483600" y="3981525"/>
              <a:ext cx="63625" cy="48075"/>
            </a:xfrm>
            <a:custGeom>
              <a:rect b="b" l="l" r="r" t="t"/>
              <a:pathLst>
                <a:path extrusionOk="0" h="1923" w="2545">
                  <a:moveTo>
                    <a:pt x="2305" y="1"/>
                  </a:moveTo>
                  <a:cubicBezTo>
                    <a:pt x="2218" y="1"/>
                    <a:pt x="2124" y="24"/>
                    <a:pt x="2057" y="50"/>
                  </a:cubicBezTo>
                  <a:cubicBezTo>
                    <a:pt x="1783" y="181"/>
                    <a:pt x="1521" y="348"/>
                    <a:pt x="1283" y="538"/>
                  </a:cubicBezTo>
                  <a:cubicBezTo>
                    <a:pt x="771" y="895"/>
                    <a:pt x="342" y="1360"/>
                    <a:pt x="9" y="1872"/>
                  </a:cubicBezTo>
                  <a:cubicBezTo>
                    <a:pt x="0" y="1897"/>
                    <a:pt x="16" y="1922"/>
                    <a:pt x="34" y="1922"/>
                  </a:cubicBezTo>
                  <a:cubicBezTo>
                    <a:pt x="41" y="1922"/>
                    <a:pt x="49" y="1918"/>
                    <a:pt x="56" y="1907"/>
                  </a:cubicBezTo>
                  <a:lnTo>
                    <a:pt x="56" y="1919"/>
                  </a:lnTo>
                  <a:cubicBezTo>
                    <a:pt x="390" y="1479"/>
                    <a:pt x="783" y="1086"/>
                    <a:pt x="1211" y="741"/>
                  </a:cubicBezTo>
                  <a:cubicBezTo>
                    <a:pt x="1426" y="574"/>
                    <a:pt x="1652" y="419"/>
                    <a:pt x="1902" y="276"/>
                  </a:cubicBezTo>
                  <a:cubicBezTo>
                    <a:pt x="1984" y="227"/>
                    <a:pt x="2181" y="98"/>
                    <a:pt x="2333" y="98"/>
                  </a:cubicBezTo>
                  <a:cubicBezTo>
                    <a:pt x="2401" y="98"/>
                    <a:pt x="2460" y="123"/>
                    <a:pt x="2497" y="193"/>
                  </a:cubicBezTo>
                  <a:cubicBezTo>
                    <a:pt x="2501" y="200"/>
                    <a:pt x="2506" y="203"/>
                    <a:pt x="2512" y="203"/>
                  </a:cubicBezTo>
                  <a:cubicBezTo>
                    <a:pt x="2527" y="203"/>
                    <a:pt x="2545" y="186"/>
                    <a:pt x="2545" y="169"/>
                  </a:cubicBezTo>
                  <a:cubicBezTo>
                    <a:pt x="2524" y="41"/>
                    <a:pt x="2420" y="1"/>
                    <a:pt x="23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g2b303bf5d57_1_202"/>
            <p:cNvSpPr/>
            <p:nvPr/>
          </p:nvSpPr>
          <p:spPr>
            <a:xfrm>
              <a:off x="1344800" y="3984250"/>
              <a:ext cx="85650" cy="41250"/>
            </a:xfrm>
            <a:custGeom>
              <a:rect b="b" l="l" r="r" t="t"/>
              <a:pathLst>
                <a:path extrusionOk="0" h="1650" w="3426">
                  <a:moveTo>
                    <a:pt x="12" y="1"/>
                  </a:moveTo>
                  <a:cubicBezTo>
                    <a:pt x="0" y="1"/>
                    <a:pt x="0" y="24"/>
                    <a:pt x="12" y="36"/>
                  </a:cubicBezTo>
                  <a:cubicBezTo>
                    <a:pt x="322" y="108"/>
                    <a:pt x="631" y="167"/>
                    <a:pt x="929" y="251"/>
                  </a:cubicBezTo>
                  <a:cubicBezTo>
                    <a:pt x="1227" y="346"/>
                    <a:pt x="1513" y="453"/>
                    <a:pt x="1798" y="584"/>
                  </a:cubicBezTo>
                  <a:cubicBezTo>
                    <a:pt x="2358" y="858"/>
                    <a:pt x="2882" y="1215"/>
                    <a:pt x="3334" y="1644"/>
                  </a:cubicBezTo>
                  <a:cubicBezTo>
                    <a:pt x="3343" y="1648"/>
                    <a:pt x="3352" y="1650"/>
                    <a:pt x="3360" y="1650"/>
                  </a:cubicBezTo>
                  <a:cubicBezTo>
                    <a:pt x="3397" y="1650"/>
                    <a:pt x="3425" y="1611"/>
                    <a:pt x="3406" y="1572"/>
                  </a:cubicBezTo>
                  <a:lnTo>
                    <a:pt x="3394" y="1572"/>
                  </a:lnTo>
                  <a:cubicBezTo>
                    <a:pt x="2715" y="893"/>
                    <a:pt x="1870" y="405"/>
                    <a:pt x="953" y="143"/>
                  </a:cubicBezTo>
                  <a:cubicBezTo>
                    <a:pt x="643" y="48"/>
                    <a:pt x="334" y="1"/>
                    <a:pt x="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g2b303bf5d57_1_202"/>
            <p:cNvSpPr/>
            <p:nvPr/>
          </p:nvSpPr>
          <p:spPr>
            <a:xfrm>
              <a:off x="1482025" y="4042000"/>
              <a:ext cx="61575" cy="60675"/>
            </a:xfrm>
            <a:custGeom>
              <a:rect b="b" l="l" r="r" t="t"/>
              <a:pathLst>
                <a:path extrusionOk="0" h="2427" w="2463">
                  <a:moveTo>
                    <a:pt x="60" y="0"/>
                  </a:moveTo>
                  <a:cubicBezTo>
                    <a:pt x="12" y="0"/>
                    <a:pt x="0" y="60"/>
                    <a:pt x="48" y="72"/>
                  </a:cubicBezTo>
                  <a:lnTo>
                    <a:pt x="48" y="84"/>
                  </a:lnTo>
                  <a:cubicBezTo>
                    <a:pt x="596" y="215"/>
                    <a:pt x="1108" y="500"/>
                    <a:pt x="1524" y="893"/>
                  </a:cubicBezTo>
                  <a:cubicBezTo>
                    <a:pt x="1884" y="1253"/>
                    <a:pt x="2140" y="1698"/>
                    <a:pt x="2268" y="2185"/>
                  </a:cubicBezTo>
                  <a:lnTo>
                    <a:pt x="2268" y="2185"/>
                  </a:lnTo>
                  <a:cubicBezTo>
                    <a:pt x="1940" y="1946"/>
                    <a:pt x="1660" y="1639"/>
                    <a:pt x="1453" y="1286"/>
                  </a:cubicBezTo>
                  <a:cubicBezTo>
                    <a:pt x="1346" y="1120"/>
                    <a:pt x="1238" y="917"/>
                    <a:pt x="1036" y="834"/>
                  </a:cubicBezTo>
                  <a:cubicBezTo>
                    <a:pt x="970" y="803"/>
                    <a:pt x="899" y="788"/>
                    <a:pt x="828" y="788"/>
                  </a:cubicBezTo>
                  <a:cubicBezTo>
                    <a:pt x="733" y="788"/>
                    <a:pt x="636" y="815"/>
                    <a:pt x="548" y="869"/>
                  </a:cubicBezTo>
                  <a:cubicBezTo>
                    <a:pt x="548" y="869"/>
                    <a:pt x="548" y="881"/>
                    <a:pt x="560" y="881"/>
                  </a:cubicBezTo>
                  <a:cubicBezTo>
                    <a:pt x="629" y="840"/>
                    <a:pt x="694" y="822"/>
                    <a:pt x="756" y="822"/>
                  </a:cubicBezTo>
                  <a:cubicBezTo>
                    <a:pt x="1088" y="822"/>
                    <a:pt x="1316" y="1339"/>
                    <a:pt x="1477" y="1560"/>
                  </a:cubicBezTo>
                  <a:cubicBezTo>
                    <a:pt x="1715" y="1893"/>
                    <a:pt x="2012" y="2179"/>
                    <a:pt x="2346" y="2417"/>
                  </a:cubicBezTo>
                  <a:cubicBezTo>
                    <a:pt x="2357" y="2424"/>
                    <a:pt x="2368" y="2427"/>
                    <a:pt x="2379" y="2427"/>
                  </a:cubicBezTo>
                  <a:cubicBezTo>
                    <a:pt x="2425" y="2427"/>
                    <a:pt x="2463" y="2373"/>
                    <a:pt x="2453" y="2334"/>
                  </a:cubicBezTo>
                  <a:cubicBezTo>
                    <a:pt x="2274" y="1405"/>
                    <a:pt x="1655" y="608"/>
                    <a:pt x="798" y="203"/>
                  </a:cubicBezTo>
                  <a:cubicBezTo>
                    <a:pt x="572" y="96"/>
                    <a:pt x="310" y="24"/>
                    <a:pt x="6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g2b303bf5d57_1_202"/>
            <p:cNvSpPr/>
            <p:nvPr/>
          </p:nvSpPr>
          <p:spPr>
            <a:xfrm>
              <a:off x="1128475" y="3757875"/>
              <a:ext cx="74300" cy="72250"/>
            </a:xfrm>
            <a:custGeom>
              <a:rect b="b" l="l" r="r" t="t"/>
              <a:pathLst>
                <a:path extrusionOk="0" h="2890" w="2972">
                  <a:moveTo>
                    <a:pt x="2855" y="0"/>
                  </a:moveTo>
                  <a:cubicBezTo>
                    <a:pt x="2829" y="0"/>
                    <a:pt x="2802" y="13"/>
                    <a:pt x="2784" y="43"/>
                  </a:cubicBezTo>
                  <a:cubicBezTo>
                    <a:pt x="2343" y="947"/>
                    <a:pt x="1605" y="1674"/>
                    <a:pt x="795" y="2257"/>
                  </a:cubicBezTo>
                  <a:cubicBezTo>
                    <a:pt x="557" y="2424"/>
                    <a:pt x="319" y="2579"/>
                    <a:pt x="81" y="2733"/>
                  </a:cubicBezTo>
                  <a:cubicBezTo>
                    <a:pt x="1" y="2773"/>
                    <a:pt x="47" y="2890"/>
                    <a:pt x="121" y="2890"/>
                  </a:cubicBezTo>
                  <a:cubicBezTo>
                    <a:pt x="135" y="2890"/>
                    <a:pt x="149" y="2886"/>
                    <a:pt x="164" y="2876"/>
                  </a:cubicBezTo>
                  <a:cubicBezTo>
                    <a:pt x="1033" y="2340"/>
                    <a:pt x="1867" y="1697"/>
                    <a:pt x="2486" y="876"/>
                  </a:cubicBezTo>
                  <a:cubicBezTo>
                    <a:pt x="2653" y="638"/>
                    <a:pt x="2807" y="388"/>
                    <a:pt x="2938" y="126"/>
                  </a:cubicBezTo>
                  <a:cubicBezTo>
                    <a:pt x="2971" y="60"/>
                    <a:pt x="2914" y="0"/>
                    <a:pt x="285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g2b303bf5d57_1_202"/>
            <p:cNvSpPr/>
            <p:nvPr/>
          </p:nvSpPr>
          <p:spPr>
            <a:xfrm>
              <a:off x="1466950" y="3796950"/>
              <a:ext cx="17175" cy="182275"/>
            </a:xfrm>
            <a:custGeom>
              <a:rect b="b" l="l" r="r" t="t"/>
              <a:pathLst>
                <a:path extrusionOk="0" h="7291" w="687">
                  <a:moveTo>
                    <a:pt x="248" y="1"/>
                  </a:moveTo>
                  <a:cubicBezTo>
                    <a:pt x="234" y="1"/>
                    <a:pt x="222" y="9"/>
                    <a:pt x="222" y="27"/>
                  </a:cubicBezTo>
                  <a:cubicBezTo>
                    <a:pt x="353" y="956"/>
                    <a:pt x="437" y="1885"/>
                    <a:pt x="460" y="2825"/>
                  </a:cubicBezTo>
                  <a:cubicBezTo>
                    <a:pt x="484" y="3766"/>
                    <a:pt x="425" y="4706"/>
                    <a:pt x="294" y="5647"/>
                  </a:cubicBezTo>
                  <a:cubicBezTo>
                    <a:pt x="222" y="6171"/>
                    <a:pt x="127" y="6695"/>
                    <a:pt x="8" y="7219"/>
                  </a:cubicBezTo>
                  <a:cubicBezTo>
                    <a:pt x="1" y="7261"/>
                    <a:pt x="35" y="7291"/>
                    <a:pt x="70" y="7291"/>
                  </a:cubicBezTo>
                  <a:cubicBezTo>
                    <a:pt x="94" y="7291"/>
                    <a:pt x="117" y="7277"/>
                    <a:pt x="127" y="7242"/>
                  </a:cubicBezTo>
                  <a:cubicBezTo>
                    <a:pt x="556" y="5385"/>
                    <a:pt x="687" y="3480"/>
                    <a:pt x="520" y="1587"/>
                  </a:cubicBezTo>
                  <a:cubicBezTo>
                    <a:pt x="472" y="1051"/>
                    <a:pt x="401" y="539"/>
                    <a:pt x="282" y="27"/>
                  </a:cubicBezTo>
                  <a:cubicBezTo>
                    <a:pt x="276" y="9"/>
                    <a:pt x="261" y="1"/>
                    <a:pt x="24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g2b303bf5d57_1_202"/>
            <p:cNvSpPr/>
            <p:nvPr/>
          </p:nvSpPr>
          <p:spPr>
            <a:xfrm>
              <a:off x="1461175" y="3989375"/>
              <a:ext cx="7475" cy="31375"/>
            </a:xfrm>
            <a:custGeom>
              <a:rect b="b" l="l" r="r" t="t"/>
              <a:pathLst>
                <a:path extrusionOk="0" h="1255" w="299">
                  <a:moveTo>
                    <a:pt x="272" y="0"/>
                  </a:moveTo>
                  <a:cubicBezTo>
                    <a:pt x="261" y="0"/>
                    <a:pt x="249" y="7"/>
                    <a:pt x="239" y="22"/>
                  </a:cubicBezTo>
                  <a:lnTo>
                    <a:pt x="239" y="34"/>
                  </a:lnTo>
                  <a:cubicBezTo>
                    <a:pt x="191" y="117"/>
                    <a:pt x="156" y="224"/>
                    <a:pt x="156" y="331"/>
                  </a:cubicBezTo>
                  <a:cubicBezTo>
                    <a:pt x="132" y="427"/>
                    <a:pt x="108" y="534"/>
                    <a:pt x="84" y="629"/>
                  </a:cubicBezTo>
                  <a:cubicBezTo>
                    <a:pt x="72" y="736"/>
                    <a:pt x="48" y="843"/>
                    <a:pt x="37" y="939"/>
                  </a:cubicBezTo>
                  <a:cubicBezTo>
                    <a:pt x="25" y="998"/>
                    <a:pt x="13" y="1046"/>
                    <a:pt x="1" y="1105"/>
                  </a:cubicBezTo>
                  <a:cubicBezTo>
                    <a:pt x="1" y="1141"/>
                    <a:pt x="13" y="1189"/>
                    <a:pt x="13" y="1236"/>
                  </a:cubicBezTo>
                  <a:cubicBezTo>
                    <a:pt x="19" y="1248"/>
                    <a:pt x="31" y="1254"/>
                    <a:pt x="41" y="1254"/>
                  </a:cubicBezTo>
                  <a:cubicBezTo>
                    <a:pt x="51" y="1254"/>
                    <a:pt x="60" y="1248"/>
                    <a:pt x="60" y="1236"/>
                  </a:cubicBezTo>
                  <a:cubicBezTo>
                    <a:pt x="84" y="1189"/>
                    <a:pt x="108" y="1153"/>
                    <a:pt x="120" y="1105"/>
                  </a:cubicBezTo>
                  <a:cubicBezTo>
                    <a:pt x="132" y="1046"/>
                    <a:pt x="132" y="998"/>
                    <a:pt x="144" y="939"/>
                  </a:cubicBezTo>
                  <a:cubicBezTo>
                    <a:pt x="156" y="843"/>
                    <a:pt x="179" y="736"/>
                    <a:pt x="191" y="641"/>
                  </a:cubicBezTo>
                  <a:cubicBezTo>
                    <a:pt x="215" y="546"/>
                    <a:pt x="227" y="438"/>
                    <a:pt x="251" y="343"/>
                  </a:cubicBezTo>
                  <a:cubicBezTo>
                    <a:pt x="287" y="248"/>
                    <a:pt x="298" y="141"/>
                    <a:pt x="298" y="34"/>
                  </a:cubicBezTo>
                  <a:cubicBezTo>
                    <a:pt x="298" y="13"/>
                    <a:pt x="286" y="0"/>
                    <a:pt x="27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2b303bf5d57_1_202"/>
            <p:cNvSpPr/>
            <p:nvPr/>
          </p:nvSpPr>
          <p:spPr>
            <a:xfrm>
              <a:off x="1462900" y="3799550"/>
              <a:ext cx="56350" cy="223100"/>
            </a:xfrm>
            <a:custGeom>
              <a:rect b="b" l="l" r="r" t="t"/>
              <a:pathLst>
                <a:path extrusionOk="0" h="8924" w="2254">
                  <a:moveTo>
                    <a:pt x="2099" y="1"/>
                  </a:moveTo>
                  <a:cubicBezTo>
                    <a:pt x="2075" y="1"/>
                    <a:pt x="2051" y="19"/>
                    <a:pt x="2051" y="54"/>
                  </a:cubicBezTo>
                  <a:cubicBezTo>
                    <a:pt x="2027" y="769"/>
                    <a:pt x="2051" y="1483"/>
                    <a:pt x="2063" y="2186"/>
                  </a:cubicBezTo>
                  <a:cubicBezTo>
                    <a:pt x="2063" y="2900"/>
                    <a:pt x="2075" y="3614"/>
                    <a:pt x="2087" y="4329"/>
                  </a:cubicBezTo>
                  <a:cubicBezTo>
                    <a:pt x="2087" y="4972"/>
                    <a:pt x="2146" y="5650"/>
                    <a:pt x="1873" y="6246"/>
                  </a:cubicBezTo>
                  <a:cubicBezTo>
                    <a:pt x="1670" y="6710"/>
                    <a:pt x="1313" y="7103"/>
                    <a:pt x="980" y="7484"/>
                  </a:cubicBezTo>
                  <a:cubicBezTo>
                    <a:pt x="610" y="7900"/>
                    <a:pt x="229" y="8329"/>
                    <a:pt x="15" y="8865"/>
                  </a:cubicBezTo>
                  <a:cubicBezTo>
                    <a:pt x="1" y="8900"/>
                    <a:pt x="29" y="8923"/>
                    <a:pt x="62" y="8923"/>
                  </a:cubicBezTo>
                  <a:cubicBezTo>
                    <a:pt x="84" y="8923"/>
                    <a:pt x="108" y="8913"/>
                    <a:pt x="122" y="8889"/>
                  </a:cubicBezTo>
                  <a:cubicBezTo>
                    <a:pt x="515" y="7924"/>
                    <a:pt x="1480" y="7353"/>
                    <a:pt x="1956" y="6424"/>
                  </a:cubicBezTo>
                  <a:cubicBezTo>
                    <a:pt x="2242" y="5865"/>
                    <a:pt x="2254" y="5233"/>
                    <a:pt x="2230" y="4626"/>
                  </a:cubicBezTo>
                  <a:lnTo>
                    <a:pt x="2194" y="2483"/>
                  </a:lnTo>
                  <a:lnTo>
                    <a:pt x="2182" y="1281"/>
                  </a:lnTo>
                  <a:cubicBezTo>
                    <a:pt x="2182" y="876"/>
                    <a:pt x="2182" y="459"/>
                    <a:pt x="2146" y="54"/>
                  </a:cubicBezTo>
                  <a:cubicBezTo>
                    <a:pt x="2146" y="19"/>
                    <a:pt x="2123" y="1"/>
                    <a:pt x="209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g2b303bf5d57_1_202"/>
            <p:cNvSpPr/>
            <p:nvPr/>
          </p:nvSpPr>
          <p:spPr>
            <a:xfrm>
              <a:off x="1776700" y="3131475"/>
              <a:ext cx="85750" cy="74725"/>
            </a:xfrm>
            <a:custGeom>
              <a:rect b="b" l="l" r="r" t="t"/>
              <a:pathLst>
                <a:path extrusionOk="0" h="2989" w="3430">
                  <a:moveTo>
                    <a:pt x="36" y="0"/>
                  </a:moveTo>
                  <a:cubicBezTo>
                    <a:pt x="18" y="0"/>
                    <a:pt x="0" y="12"/>
                    <a:pt x="0" y="36"/>
                  </a:cubicBezTo>
                  <a:cubicBezTo>
                    <a:pt x="0" y="631"/>
                    <a:pt x="227" y="1215"/>
                    <a:pt x="631" y="1655"/>
                  </a:cubicBezTo>
                  <a:cubicBezTo>
                    <a:pt x="1072" y="2119"/>
                    <a:pt x="1632" y="2477"/>
                    <a:pt x="2239" y="2691"/>
                  </a:cubicBezTo>
                  <a:cubicBezTo>
                    <a:pt x="2596" y="2834"/>
                    <a:pt x="2965" y="2929"/>
                    <a:pt x="3346" y="2989"/>
                  </a:cubicBezTo>
                  <a:cubicBezTo>
                    <a:pt x="3429" y="2989"/>
                    <a:pt x="3429" y="2881"/>
                    <a:pt x="3358" y="2858"/>
                  </a:cubicBezTo>
                  <a:cubicBezTo>
                    <a:pt x="3060" y="2739"/>
                    <a:pt x="2751" y="2679"/>
                    <a:pt x="2453" y="2584"/>
                  </a:cubicBezTo>
                  <a:cubicBezTo>
                    <a:pt x="2144" y="2489"/>
                    <a:pt x="1858" y="2358"/>
                    <a:pt x="1572" y="2203"/>
                  </a:cubicBezTo>
                  <a:cubicBezTo>
                    <a:pt x="1060" y="1917"/>
                    <a:pt x="631" y="1500"/>
                    <a:pt x="346" y="976"/>
                  </a:cubicBezTo>
                  <a:cubicBezTo>
                    <a:pt x="191" y="691"/>
                    <a:pt x="96" y="369"/>
                    <a:pt x="72" y="36"/>
                  </a:cubicBezTo>
                  <a:cubicBezTo>
                    <a:pt x="72" y="12"/>
                    <a:pt x="54" y="0"/>
                    <a:pt x="36" y="0"/>
                  </a:cubicBezTo>
                  <a:close/>
                </a:path>
              </a:pathLst>
            </a:custGeom>
            <a:solidFill>
              <a:srgbClr val="C1AD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g2b303bf5d57_1_202"/>
            <p:cNvSpPr/>
            <p:nvPr/>
          </p:nvSpPr>
          <p:spPr>
            <a:xfrm>
              <a:off x="1883550" y="3202375"/>
              <a:ext cx="38725" cy="4525"/>
            </a:xfrm>
            <a:custGeom>
              <a:rect b="b" l="l" r="r" t="t"/>
              <a:pathLst>
                <a:path extrusionOk="0" h="181" w="1549">
                  <a:moveTo>
                    <a:pt x="990" y="0"/>
                  </a:moveTo>
                  <a:cubicBezTo>
                    <a:pt x="926" y="0"/>
                    <a:pt x="862" y="3"/>
                    <a:pt x="798" y="10"/>
                  </a:cubicBezTo>
                  <a:cubicBezTo>
                    <a:pt x="548" y="10"/>
                    <a:pt x="310" y="10"/>
                    <a:pt x="60" y="45"/>
                  </a:cubicBezTo>
                  <a:cubicBezTo>
                    <a:pt x="1" y="45"/>
                    <a:pt x="1" y="141"/>
                    <a:pt x="60" y="141"/>
                  </a:cubicBezTo>
                  <a:cubicBezTo>
                    <a:pt x="310" y="165"/>
                    <a:pt x="548" y="176"/>
                    <a:pt x="798" y="176"/>
                  </a:cubicBezTo>
                  <a:cubicBezTo>
                    <a:pt x="855" y="179"/>
                    <a:pt x="911" y="181"/>
                    <a:pt x="967" y="181"/>
                  </a:cubicBezTo>
                  <a:cubicBezTo>
                    <a:pt x="1149" y="181"/>
                    <a:pt x="1331" y="165"/>
                    <a:pt x="1513" y="129"/>
                  </a:cubicBezTo>
                  <a:cubicBezTo>
                    <a:pt x="1549" y="117"/>
                    <a:pt x="1549" y="69"/>
                    <a:pt x="1513" y="57"/>
                  </a:cubicBezTo>
                  <a:cubicBezTo>
                    <a:pt x="1339" y="23"/>
                    <a:pt x="1164" y="0"/>
                    <a:pt x="990" y="0"/>
                  </a:cubicBezTo>
                  <a:close/>
                </a:path>
              </a:pathLst>
            </a:custGeom>
            <a:solidFill>
              <a:srgbClr val="C1AD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g2b303bf5d57_1_202"/>
            <p:cNvSpPr/>
            <p:nvPr/>
          </p:nvSpPr>
          <p:spPr>
            <a:xfrm>
              <a:off x="1430225" y="3322450"/>
              <a:ext cx="39025" cy="41775"/>
            </a:xfrm>
            <a:custGeom>
              <a:rect b="b" l="l" r="r" t="t"/>
              <a:pathLst>
                <a:path extrusionOk="0" h="1671" w="1561">
                  <a:moveTo>
                    <a:pt x="136" y="1"/>
                  </a:moveTo>
                  <a:cubicBezTo>
                    <a:pt x="111" y="1"/>
                    <a:pt x="85" y="2"/>
                    <a:pt x="60" y="5"/>
                  </a:cubicBezTo>
                  <a:cubicBezTo>
                    <a:pt x="24" y="17"/>
                    <a:pt x="1" y="65"/>
                    <a:pt x="36" y="100"/>
                  </a:cubicBezTo>
                  <a:cubicBezTo>
                    <a:pt x="108" y="148"/>
                    <a:pt x="191" y="184"/>
                    <a:pt x="286" y="207"/>
                  </a:cubicBezTo>
                  <a:cubicBezTo>
                    <a:pt x="370" y="243"/>
                    <a:pt x="453" y="279"/>
                    <a:pt x="536" y="326"/>
                  </a:cubicBezTo>
                  <a:cubicBezTo>
                    <a:pt x="703" y="410"/>
                    <a:pt x="858" y="529"/>
                    <a:pt x="989" y="660"/>
                  </a:cubicBezTo>
                  <a:cubicBezTo>
                    <a:pt x="1251" y="934"/>
                    <a:pt x="1429" y="1279"/>
                    <a:pt x="1489" y="1648"/>
                  </a:cubicBezTo>
                  <a:cubicBezTo>
                    <a:pt x="1489" y="1664"/>
                    <a:pt x="1503" y="1671"/>
                    <a:pt x="1519" y="1671"/>
                  </a:cubicBezTo>
                  <a:cubicBezTo>
                    <a:pt x="1539" y="1671"/>
                    <a:pt x="1560" y="1661"/>
                    <a:pt x="1560" y="1648"/>
                  </a:cubicBezTo>
                  <a:lnTo>
                    <a:pt x="1548" y="1648"/>
                  </a:lnTo>
                  <a:cubicBezTo>
                    <a:pt x="1501" y="1029"/>
                    <a:pt x="1155" y="481"/>
                    <a:pt x="620" y="184"/>
                  </a:cubicBezTo>
                  <a:cubicBezTo>
                    <a:pt x="536" y="136"/>
                    <a:pt x="453" y="88"/>
                    <a:pt x="358" y="53"/>
                  </a:cubicBezTo>
                  <a:cubicBezTo>
                    <a:pt x="294" y="16"/>
                    <a:pt x="216" y="1"/>
                    <a:pt x="136" y="1"/>
                  </a:cubicBezTo>
                  <a:close/>
                </a:path>
              </a:pathLst>
            </a:custGeom>
            <a:solidFill>
              <a:srgbClr val="C1AD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g2b303bf5d57_1_202"/>
            <p:cNvSpPr/>
            <p:nvPr/>
          </p:nvSpPr>
          <p:spPr>
            <a:xfrm>
              <a:off x="1971075" y="2892400"/>
              <a:ext cx="31875" cy="42125"/>
            </a:xfrm>
            <a:custGeom>
              <a:rect b="b" l="l" r="r" t="t"/>
              <a:pathLst>
                <a:path extrusionOk="0" h="1685" w="1275">
                  <a:moveTo>
                    <a:pt x="303" y="0"/>
                  </a:moveTo>
                  <a:cubicBezTo>
                    <a:pt x="205" y="0"/>
                    <a:pt x="107" y="34"/>
                    <a:pt x="24" y="98"/>
                  </a:cubicBezTo>
                  <a:cubicBezTo>
                    <a:pt x="0" y="122"/>
                    <a:pt x="24" y="133"/>
                    <a:pt x="48" y="145"/>
                  </a:cubicBezTo>
                  <a:cubicBezTo>
                    <a:pt x="71" y="145"/>
                    <a:pt x="93" y="145"/>
                    <a:pt x="115" y="143"/>
                  </a:cubicBezTo>
                  <a:lnTo>
                    <a:pt x="115" y="143"/>
                  </a:lnTo>
                  <a:cubicBezTo>
                    <a:pt x="105" y="147"/>
                    <a:pt x="101" y="150"/>
                    <a:pt x="104" y="150"/>
                  </a:cubicBezTo>
                  <a:cubicBezTo>
                    <a:pt x="107" y="150"/>
                    <a:pt x="118" y="147"/>
                    <a:pt x="139" y="138"/>
                  </a:cubicBezTo>
                  <a:lnTo>
                    <a:pt x="139" y="138"/>
                  </a:lnTo>
                  <a:cubicBezTo>
                    <a:pt x="131" y="140"/>
                    <a:pt x="123" y="142"/>
                    <a:pt x="115" y="143"/>
                  </a:cubicBezTo>
                  <a:lnTo>
                    <a:pt x="115" y="143"/>
                  </a:lnTo>
                  <a:cubicBezTo>
                    <a:pt x="122" y="140"/>
                    <a:pt x="132" y="136"/>
                    <a:pt x="143" y="133"/>
                  </a:cubicBezTo>
                  <a:cubicBezTo>
                    <a:pt x="145" y="133"/>
                    <a:pt x="149" y="133"/>
                    <a:pt x="154" y="132"/>
                  </a:cubicBezTo>
                  <a:lnTo>
                    <a:pt x="154" y="132"/>
                  </a:lnTo>
                  <a:cubicBezTo>
                    <a:pt x="148" y="135"/>
                    <a:pt x="144" y="137"/>
                    <a:pt x="139" y="138"/>
                  </a:cubicBezTo>
                  <a:lnTo>
                    <a:pt x="139" y="138"/>
                  </a:lnTo>
                  <a:cubicBezTo>
                    <a:pt x="147" y="137"/>
                    <a:pt x="154" y="134"/>
                    <a:pt x="161" y="131"/>
                  </a:cubicBezTo>
                  <a:lnTo>
                    <a:pt x="161" y="131"/>
                  </a:lnTo>
                  <a:cubicBezTo>
                    <a:pt x="177" y="129"/>
                    <a:pt x="198" y="124"/>
                    <a:pt x="196" y="122"/>
                  </a:cubicBezTo>
                  <a:lnTo>
                    <a:pt x="196" y="122"/>
                  </a:lnTo>
                  <a:cubicBezTo>
                    <a:pt x="209" y="125"/>
                    <a:pt x="228" y="133"/>
                    <a:pt x="238" y="133"/>
                  </a:cubicBezTo>
                  <a:cubicBezTo>
                    <a:pt x="310" y="157"/>
                    <a:pt x="369" y="205"/>
                    <a:pt x="417" y="253"/>
                  </a:cubicBezTo>
                  <a:cubicBezTo>
                    <a:pt x="548" y="383"/>
                    <a:pt x="667" y="526"/>
                    <a:pt x="762" y="681"/>
                  </a:cubicBezTo>
                  <a:cubicBezTo>
                    <a:pt x="846" y="824"/>
                    <a:pt x="917" y="991"/>
                    <a:pt x="977" y="1157"/>
                  </a:cubicBezTo>
                  <a:cubicBezTo>
                    <a:pt x="1024" y="1324"/>
                    <a:pt x="1048" y="1503"/>
                    <a:pt x="1107" y="1669"/>
                  </a:cubicBezTo>
                  <a:cubicBezTo>
                    <a:pt x="1111" y="1680"/>
                    <a:pt x="1123" y="1684"/>
                    <a:pt x="1138" y="1684"/>
                  </a:cubicBezTo>
                  <a:cubicBezTo>
                    <a:pt x="1174" y="1684"/>
                    <a:pt x="1230" y="1659"/>
                    <a:pt x="1238" y="1634"/>
                  </a:cubicBezTo>
                  <a:cubicBezTo>
                    <a:pt x="1274" y="1431"/>
                    <a:pt x="1250" y="1229"/>
                    <a:pt x="1179" y="1038"/>
                  </a:cubicBezTo>
                  <a:cubicBezTo>
                    <a:pt x="1119" y="848"/>
                    <a:pt x="1036" y="657"/>
                    <a:pt x="917" y="491"/>
                  </a:cubicBezTo>
                  <a:cubicBezTo>
                    <a:pt x="822" y="324"/>
                    <a:pt x="703" y="181"/>
                    <a:pt x="548" y="74"/>
                  </a:cubicBezTo>
                  <a:cubicBezTo>
                    <a:pt x="471" y="25"/>
                    <a:pt x="387" y="0"/>
                    <a:pt x="303" y="0"/>
                  </a:cubicBezTo>
                  <a:close/>
                </a:path>
              </a:pathLst>
            </a:custGeom>
            <a:solidFill>
              <a:srgbClr val="CC61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g2b303bf5d57_1_202"/>
            <p:cNvSpPr/>
            <p:nvPr/>
          </p:nvSpPr>
          <p:spPr>
            <a:xfrm>
              <a:off x="1973450" y="2903750"/>
              <a:ext cx="17275" cy="8725"/>
            </a:xfrm>
            <a:custGeom>
              <a:rect b="b" l="l" r="r" t="t"/>
              <a:pathLst>
                <a:path extrusionOk="0" h="349" w="691">
                  <a:moveTo>
                    <a:pt x="405" y="1"/>
                  </a:moveTo>
                  <a:cubicBezTo>
                    <a:pt x="298" y="1"/>
                    <a:pt x="203" y="25"/>
                    <a:pt x="120" y="72"/>
                  </a:cubicBezTo>
                  <a:cubicBezTo>
                    <a:pt x="96" y="84"/>
                    <a:pt x="72" y="108"/>
                    <a:pt x="60" y="120"/>
                  </a:cubicBezTo>
                  <a:cubicBezTo>
                    <a:pt x="48" y="132"/>
                    <a:pt x="36" y="144"/>
                    <a:pt x="24" y="156"/>
                  </a:cubicBezTo>
                  <a:cubicBezTo>
                    <a:pt x="12" y="168"/>
                    <a:pt x="12" y="191"/>
                    <a:pt x="0" y="203"/>
                  </a:cubicBezTo>
                  <a:cubicBezTo>
                    <a:pt x="0" y="215"/>
                    <a:pt x="0" y="239"/>
                    <a:pt x="0" y="251"/>
                  </a:cubicBezTo>
                  <a:cubicBezTo>
                    <a:pt x="4" y="258"/>
                    <a:pt x="13" y="261"/>
                    <a:pt x="23" y="261"/>
                  </a:cubicBezTo>
                  <a:cubicBezTo>
                    <a:pt x="49" y="261"/>
                    <a:pt x="87" y="244"/>
                    <a:pt x="96" y="227"/>
                  </a:cubicBezTo>
                  <a:cubicBezTo>
                    <a:pt x="120" y="215"/>
                    <a:pt x="131" y="203"/>
                    <a:pt x="143" y="191"/>
                  </a:cubicBezTo>
                  <a:cubicBezTo>
                    <a:pt x="143" y="180"/>
                    <a:pt x="155" y="168"/>
                    <a:pt x="167" y="156"/>
                  </a:cubicBezTo>
                  <a:cubicBezTo>
                    <a:pt x="191" y="144"/>
                    <a:pt x="215" y="120"/>
                    <a:pt x="239" y="108"/>
                  </a:cubicBezTo>
                  <a:lnTo>
                    <a:pt x="239" y="108"/>
                  </a:lnTo>
                  <a:cubicBezTo>
                    <a:pt x="235" y="112"/>
                    <a:pt x="235" y="113"/>
                    <a:pt x="236" y="113"/>
                  </a:cubicBezTo>
                  <a:cubicBezTo>
                    <a:pt x="240" y="113"/>
                    <a:pt x="250" y="108"/>
                    <a:pt x="250" y="108"/>
                  </a:cubicBezTo>
                  <a:lnTo>
                    <a:pt x="298" y="108"/>
                  </a:lnTo>
                  <a:cubicBezTo>
                    <a:pt x="417" y="132"/>
                    <a:pt x="501" y="227"/>
                    <a:pt x="524" y="334"/>
                  </a:cubicBezTo>
                  <a:cubicBezTo>
                    <a:pt x="528" y="344"/>
                    <a:pt x="541" y="349"/>
                    <a:pt x="557" y="349"/>
                  </a:cubicBezTo>
                  <a:cubicBezTo>
                    <a:pt x="600" y="349"/>
                    <a:pt x="667" y="321"/>
                    <a:pt x="667" y="287"/>
                  </a:cubicBezTo>
                  <a:lnTo>
                    <a:pt x="691" y="287"/>
                  </a:lnTo>
                  <a:cubicBezTo>
                    <a:pt x="679" y="132"/>
                    <a:pt x="548" y="13"/>
                    <a:pt x="405" y="1"/>
                  </a:cubicBezTo>
                  <a:close/>
                </a:path>
              </a:pathLst>
            </a:custGeom>
            <a:solidFill>
              <a:srgbClr val="CC61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g2b303bf5d57_1_202"/>
            <p:cNvSpPr/>
            <p:nvPr/>
          </p:nvSpPr>
          <p:spPr>
            <a:xfrm>
              <a:off x="2145500" y="2909775"/>
              <a:ext cx="11925" cy="10200"/>
            </a:xfrm>
            <a:custGeom>
              <a:rect b="b" l="l" r="r" t="t"/>
              <a:pathLst>
                <a:path extrusionOk="0" h="408" w="477">
                  <a:moveTo>
                    <a:pt x="66" y="0"/>
                  </a:moveTo>
                  <a:cubicBezTo>
                    <a:pt x="42" y="0"/>
                    <a:pt x="0" y="17"/>
                    <a:pt x="0" y="34"/>
                  </a:cubicBezTo>
                  <a:cubicBezTo>
                    <a:pt x="12" y="81"/>
                    <a:pt x="24" y="129"/>
                    <a:pt x="36" y="177"/>
                  </a:cubicBezTo>
                  <a:cubicBezTo>
                    <a:pt x="60" y="212"/>
                    <a:pt x="96" y="260"/>
                    <a:pt x="131" y="296"/>
                  </a:cubicBezTo>
                  <a:cubicBezTo>
                    <a:pt x="167" y="320"/>
                    <a:pt x="215" y="355"/>
                    <a:pt x="250" y="379"/>
                  </a:cubicBezTo>
                  <a:cubicBezTo>
                    <a:pt x="294" y="396"/>
                    <a:pt x="337" y="408"/>
                    <a:pt x="376" y="408"/>
                  </a:cubicBezTo>
                  <a:cubicBezTo>
                    <a:pt x="391" y="408"/>
                    <a:pt x="404" y="406"/>
                    <a:pt x="417" y="403"/>
                  </a:cubicBezTo>
                  <a:cubicBezTo>
                    <a:pt x="417" y="403"/>
                    <a:pt x="477" y="391"/>
                    <a:pt x="465" y="391"/>
                  </a:cubicBezTo>
                  <a:lnTo>
                    <a:pt x="429" y="367"/>
                  </a:lnTo>
                  <a:cubicBezTo>
                    <a:pt x="429" y="367"/>
                    <a:pt x="417" y="355"/>
                    <a:pt x="417" y="355"/>
                  </a:cubicBezTo>
                  <a:lnTo>
                    <a:pt x="357" y="331"/>
                  </a:lnTo>
                  <a:cubicBezTo>
                    <a:pt x="310" y="308"/>
                    <a:pt x="274" y="272"/>
                    <a:pt x="238" y="248"/>
                  </a:cubicBezTo>
                  <a:cubicBezTo>
                    <a:pt x="203" y="212"/>
                    <a:pt x="179" y="177"/>
                    <a:pt x="143" y="141"/>
                  </a:cubicBezTo>
                  <a:cubicBezTo>
                    <a:pt x="131" y="117"/>
                    <a:pt x="119" y="93"/>
                    <a:pt x="107" y="81"/>
                  </a:cubicBezTo>
                  <a:cubicBezTo>
                    <a:pt x="96" y="58"/>
                    <a:pt x="84" y="34"/>
                    <a:pt x="84" y="10"/>
                  </a:cubicBezTo>
                  <a:cubicBezTo>
                    <a:pt x="84" y="3"/>
                    <a:pt x="76" y="0"/>
                    <a:pt x="66" y="0"/>
                  </a:cubicBezTo>
                  <a:close/>
                </a:path>
              </a:pathLst>
            </a:custGeom>
            <a:solidFill>
              <a:srgbClr val="CC61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g2b303bf5d57_1_202"/>
            <p:cNvSpPr/>
            <p:nvPr/>
          </p:nvSpPr>
          <p:spPr>
            <a:xfrm>
              <a:off x="1740075" y="3304175"/>
              <a:ext cx="35450" cy="280825"/>
            </a:xfrm>
            <a:custGeom>
              <a:rect b="b" l="l" r="r" t="t"/>
              <a:pathLst>
                <a:path extrusionOk="0" h="11233" w="1418">
                  <a:moveTo>
                    <a:pt x="49" y="1"/>
                  </a:moveTo>
                  <a:cubicBezTo>
                    <a:pt x="25" y="1"/>
                    <a:pt x="1" y="16"/>
                    <a:pt x="1" y="45"/>
                  </a:cubicBezTo>
                  <a:cubicBezTo>
                    <a:pt x="37" y="974"/>
                    <a:pt x="108" y="1891"/>
                    <a:pt x="191" y="2820"/>
                  </a:cubicBezTo>
                  <a:cubicBezTo>
                    <a:pt x="287" y="3784"/>
                    <a:pt x="394" y="4760"/>
                    <a:pt x="513" y="5725"/>
                  </a:cubicBezTo>
                  <a:cubicBezTo>
                    <a:pt x="620" y="6606"/>
                    <a:pt x="727" y="7487"/>
                    <a:pt x="846" y="8368"/>
                  </a:cubicBezTo>
                  <a:cubicBezTo>
                    <a:pt x="942" y="9011"/>
                    <a:pt x="1025" y="9666"/>
                    <a:pt x="1120" y="10320"/>
                  </a:cubicBezTo>
                  <a:cubicBezTo>
                    <a:pt x="1144" y="10523"/>
                    <a:pt x="1168" y="10713"/>
                    <a:pt x="1203" y="10916"/>
                  </a:cubicBezTo>
                  <a:cubicBezTo>
                    <a:pt x="1215" y="11011"/>
                    <a:pt x="1239" y="11094"/>
                    <a:pt x="1275" y="11178"/>
                  </a:cubicBezTo>
                  <a:cubicBezTo>
                    <a:pt x="1275" y="11178"/>
                    <a:pt x="1275" y="11190"/>
                    <a:pt x="1275" y="11202"/>
                  </a:cubicBezTo>
                  <a:cubicBezTo>
                    <a:pt x="1284" y="11215"/>
                    <a:pt x="1291" y="11220"/>
                    <a:pt x="1294" y="11220"/>
                  </a:cubicBezTo>
                  <a:lnTo>
                    <a:pt x="1294" y="11220"/>
                  </a:lnTo>
                  <a:cubicBezTo>
                    <a:pt x="1305" y="11229"/>
                    <a:pt x="1318" y="11233"/>
                    <a:pt x="1331" y="11233"/>
                  </a:cubicBezTo>
                  <a:cubicBezTo>
                    <a:pt x="1356" y="11233"/>
                    <a:pt x="1382" y="11218"/>
                    <a:pt x="1396" y="11194"/>
                  </a:cubicBezTo>
                  <a:lnTo>
                    <a:pt x="1396" y="11194"/>
                  </a:lnTo>
                  <a:lnTo>
                    <a:pt x="1394" y="11202"/>
                  </a:lnTo>
                  <a:cubicBezTo>
                    <a:pt x="1418" y="11178"/>
                    <a:pt x="1406" y="11130"/>
                    <a:pt x="1406" y="11106"/>
                  </a:cubicBezTo>
                  <a:lnTo>
                    <a:pt x="1406" y="11071"/>
                  </a:lnTo>
                  <a:cubicBezTo>
                    <a:pt x="1406" y="11059"/>
                    <a:pt x="1406" y="11047"/>
                    <a:pt x="1406" y="11035"/>
                  </a:cubicBezTo>
                  <a:lnTo>
                    <a:pt x="1394" y="10940"/>
                  </a:lnTo>
                  <a:cubicBezTo>
                    <a:pt x="1370" y="10749"/>
                    <a:pt x="1334" y="10571"/>
                    <a:pt x="1311" y="10380"/>
                  </a:cubicBezTo>
                  <a:cubicBezTo>
                    <a:pt x="1227" y="9761"/>
                    <a:pt x="1132" y="9154"/>
                    <a:pt x="1061" y="8535"/>
                  </a:cubicBezTo>
                  <a:cubicBezTo>
                    <a:pt x="942" y="7689"/>
                    <a:pt x="834" y="6844"/>
                    <a:pt x="727" y="5987"/>
                  </a:cubicBezTo>
                  <a:cubicBezTo>
                    <a:pt x="608" y="5034"/>
                    <a:pt x="501" y="4082"/>
                    <a:pt x="394" y="3129"/>
                  </a:cubicBezTo>
                  <a:cubicBezTo>
                    <a:pt x="299" y="2212"/>
                    <a:pt x="203" y="1296"/>
                    <a:pt x="132" y="367"/>
                  </a:cubicBezTo>
                  <a:lnTo>
                    <a:pt x="96" y="45"/>
                  </a:lnTo>
                  <a:cubicBezTo>
                    <a:pt x="96" y="16"/>
                    <a:pt x="72" y="1"/>
                    <a:pt x="49" y="1"/>
                  </a:cubicBezTo>
                  <a:close/>
                </a:path>
              </a:pathLst>
            </a:custGeom>
            <a:solidFill>
              <a:srgbClr val="C1AD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g2b303bf5d57_1_202"/>
            <p:cNvSpPr/>
            <p:nvPr/>
          </p:nvSpPr>
          <p:spPr>
            <a:xfrm>
              <a:off x="1708400" y="3572550"/>
              <a:ext cx="137875" cy="64175"/>
            </a:xfrm>
            <a:custGeom>
              <a:rect b="b" l="l" r="r" t="t"/>
              <a:pathLst>
                <a:path extrusionOk="0" h="2567" w="5515">
                  <a:moveTo>
                    <a:pt x="5458" y="1"/>
                  </a:moveTo>
                  <a:cubicBezTo>
                    <a:pt x="5454" y="1"/>
                    <a:pt x="5451" y="1"/>
                    <a:pt x="5447" y="2"/>
                  </a:cubicBezTo>
                  <a:lnTo>
                    <a:pt x="5447" y="14"/>
                  </a:lnTo>
                  <a:cubicBezTo>
                    <a:pt x="5388" y="26"/>
                    <a:pt x="5328" y="38"/>
                    <a:pt x="5268" y="50"/>
                  </a:cubicBezTo>
                  <a:cubicBezTo>
                    <a:pt x="5209" y="62"/>
                    <a:pt x="5137" y="86"/>
                    <a:pt x="5066" y="109"/>
                  </a:cubicBezTo>
                  <a:cubicBezTo>
                    <a:pt x="4899" y="157"/>
                    <a:pt x="4745" y="217"/>
                    <a:pt x="4590" y="288"/>
                  </a:cubicBezTo>
                  <a:cubicBezTo>
                    <a:pt x="4197" y="443"/>
                    <a:pt x="3804" y="621"/>
                    <a:pt x="3411" y="800"/>
                  </a:cubicBezTo>
                  <a:cubicBezTo>
                    <a:pt x="2590" y="1169"/>
                    <a:pt x="1768" y="1562"/>
                    <a:pt x="958" y="1967"/>
                  </a:cubicBezTo>
                  <a:cubicBezTo>
                    <a:pt x="649" y="2133"/>
                    <a:pt x="339" y="2300"/>
                    <a:pt x="42" y="2491"/>
                  </a:cubicBezTo>
                  <a:cubicBezTo>
                    <a:pt x="1" y="2511"/>
                    <a:pt x="13" y="2567"/>
                    <a:pt x="47" y="2567"/>
                  </a:cubicBezTo>
                  <a:cubicBezTo>
                    <a:pt x="53" y="2567"/>
                    <a:pt x="59" y="2565"/>
                    <a:pt x="65" y="2562"/>
                  </a:cubicBezTo>
                  <a:cubicBezTo>
                    <a:pt x="744" y="2300"/>
                    <a:pt x="1411" y="2002"/>
                    <a:pt x="2054" y="1669"/>
                  </a:cubicBezTo>
                  <a:cubicBezTo>
                    <a:pt x="2875" y="1276"/>
                    <a:pt x="3685" y="895"/>
                    <a:pt x="4518" y="514"/>
                  </a:cubicBezTo>
                  <a:cubicBezTo>
                    <a:pt x="4697" y="431"/>
                    <a:pt x="4876" y="359"/>
                    <a:pt x="5066" y="276"/>
                  </a:cubicBezTo>
                  <a:cubicBezTo>
                    <a:pt x="5197" y="217"/>
                    <a:pt x="5328" y="121"/>
                    <a:pt x="5471" y="74"/>
                  </a:cubicBezTo>
                  <a:cubicBezTo>
                    <a:pt x="5515" y="63"/>
                    <a:pt x="5498" y="1"/>
                    <a:pt x="5458" y="1"/>
                  </a:cubicBezTo>
                  <a:close/>
                </a:path>
              </a:pathLst>
            </a:custGeom>
            <a:solidFill>
              <a:srgbClr val="C1AD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g2b303bf5d57_1_202"/>
            <p:cNvSpPr/>
            <p:nvPr/>
          </p:nvSpPr>
          <p:spPr>
            <a:xfrm>
              <a:off x="2197575" y="3828500"/>
              <a:ext cx="61050" cy="131875"/>
            </a:xfrm>
            <a:custGeom>
              <a:rect b="b" l="l" r="r" t="t"/>
              <a:pathLst>
                <a:path extrusionOk="0" h="5275" w="2442">
                  <a:moveTo>
                    <a:pt x="2382" y="1"/>
                  </a:moveTo>
                  <a:cubicBezTo>
                    <a:pt x="2364" y="1"/>
                    <a:pt x="2346" y="10"/>
                    <a:pt x="2346" y="27"/>
                  </a:cubicBezTo>
                  <a:cubicBezTo>
                    <a:pt x="2311" y="206"/>
                    <a:pt x="2275" y="396"/>
                    <a:pt x="2263" y="575"/>
                  </a:cubicBezTo>
                  <a:cubicBezTo>
                    <a:pt x="2239" y="766"/>
                    <a:pt x="2204" y="944"/>
                    <a:pt x="2168" y="1135"/>
                  </a:cubicBezTo>
                  <a:cubicBezTo>
                    <a:pt x="2096" y="1492"/>
                    <a:pt x="2001" y="1861"/>
                    <a:pt x="1870" y="2206"/>
                  </a:cubicBezTo>
                  <a:cubicBezTo>
                    <a:pt x="1632" y="2909"/>
                    <a:pt x="1287" y="3575"/>
                    <a:pt x="858" y="4183"/>
                  </a:cubicBezTo>
                  <a:cubicBezTo>
                    <a:pt x="727" y="4349"/>
                    <a:pt x="596" y="4528"/>
                    <a:pt x="465" y="4695"/>
                  </a:cubicBezTo>
                  <a:cubicBezTo>
                    <a:pt x="322" y="4849"/>
                    <a:pt x="179" y="5004"/>
                    <a:pt x="37" y="5171"/>
                  </a:cubicBezTo>
                  <a:cubicBezTo>
                    <a:pt x="0" y="5216"/>
                    <a:pt x="40" y="5275"/>
                    <a:pt x="86" y="5275"/>
                  </a:cubicBezTo>
                  <a:cubicBezTo>
                    <a:pt x="102" y="5275"/>
                    <a:pt x="117" y="5269"/>
                    <a:pt x="132" y="5254"/>
                  </a:cubicBezTo>
                  <a:cubicBezTo>
                    <a:pt x="418" y="5004"/>
                    <a:pt x="668" y="4718"/>
                    <a:pt x="894" y="4409"/>
                  </a:cubicBezTo>
                  <a:cubicBezTo>
                    <a:pt x="1120" y="4099"/>
                    <a:pt x="1322" y="3778"/>
                    <a:pt x="1513" y="3433"/>
                  </a:cubicBezTo>
                  <a:cubicBezTo>
                    <a:pt x="1870" y="2766"/>
                    <a:pt x="2144" y="2040"/>
                    <a:pt x="2299" y="1289"/>
                  </a:cubicBezTo>
                  <a:cubicBezTo>
                    <a:pt x="2334" y="1087"/>
                    <a:pt x="2370" y="885"/>
                    <a:pt x="2394" y="670"/>
                  </a:cubicBezTo>
                  <a:cubicBezTo>
                    <a:pt x="2430" y="456"/>
                    <a:pt x="2442" y="242"/>
                    <a:pt x="2418" y="27"/>
                  </a:cubicBezTo>
                  <a:cubicBezTo>
                    <a:pt x="2418" y="10"/>
                    <a:pt x="2400" y="1"/>
                    <a:pt x="2382" y="1"/>
                  </a:cubicBezTo>
                  <a:close/>
                </a:path>
              </a:pathLst>
            </a:custGeom>
            <a:solidFill>
              <a:srgbClr val="C1AD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g2b303bf5d57_1_202"/>
            <p:cNvSpPr/>
            <p:nvPr/>
          </p:nvSpPr>
          <p:spPr>
            <a:xfrm>
              <a:off x="1226325" y="3507125"/>
              <a:ext cx="15900" cy="117250"/>
            </a:xfrm>
            <a:custGeom>
              <a:rect b="b" l="l" r="r" t="t"/>
              <a:pathLst>
                <a:path extrusionOk="0" h="4690" w="636">
                  <a:moveTo>
                    <a:pt x="478" y="0"/>
                  </a:moveTo>
                  <a:cubicBezTo>
                    <a:pt x="460" y="0"/>
                    <a:pt x="442" y="11"/>
                    <a:pt x="429" y="36"/>
                  </a:cubicBezTo>
                  <a:cubicBezTo>
                    <a:pt x="298" y="309"/>
                    <a:pt x="203" y="607"/>
                    <a:pt x="156" y="905"/>
                  </a:cubicBezTo>
                  <a:cubicBezTo>
                    <a:pt x="96" y="1214"/>
                    <a:pt x="48" y="1524"/>
                    <a:pt x="36" y="1833"/>
                  </a:cubicBezTo>
                  <a:cubicBezTo>
                    <a:pt x="1" y="2453"/>
                    <a:pt x="48" y="3072"/>
                    <a:pt x="179" y="3679"/>
                  </a:cubicBezTo>
                  <a:cubicBezTo>
                    <a:pt x="227" y="3846"/>
                    <a:pt x="263" y="4012"/>
                    <a:pt x="322" y="4179"/>
                  </a:cubicBezTo>
                  <a:cubicBezTo>
                    <a:pt x="382" y="4346"/>
                    <a:pt x="453" y="4512"/>
                    <a:pt x="537" y="4667"/>
                  </a:cubicBezTo>
                  <a:cubicBezTo>
                    <a:pt x="544" y="4683"/>
                    <a:pt x="559" y="4690"/>
                    <a:pt x="574" y="4690"/>
                  </a:cubicBezTo>
                  <a:cubicBezTo>
                    <a:pt x="604" y="4690"/>
                    <a:pt x="636" y="4663"/>
                    <a:pt x="620" y="4631"/>
                  </a:cubicBezTo>
                  <a:lnTo>
                    <a:pt x="632" y="4631"/>
                  </a:lnTo>
                  <a:cubicBezTo>
                    <a:pt x="584" y="4488"/>
                    <a:pt x="548" y="4346"/>
                    <a:pt x="501" y="4203"/>
                  </a:cubicBezTo>
                  <a:cubicBezTo>
                    <a:pt x="465" y="4060"/>
                    <a:pt x="417" y="3905"/>
                    <a:pt x="382" y="3762"/>
                  </a:cubicBezTo>
                  <a:cubicBezTo>
                    <a:pt x="310" y="3465"/>
                    <a:pt x="263" y="3167"/>
                    <a:pt x="239" y="2869"/>
                  </a:cubicBezTo>
                  <a:cubicBezTo>
                    <a:pt x="179" y="2274"/>
                    <a:pt x="203" y="1667"/>
                    <a:pt x="310" y="1071"/>
                  </a:cubicBezTo>
                  <a:cubicBezTo>
                    <a:pt x="370" y="738"/>
                    <a:pt x="465" y="417"/>
                    <a:pt x="537" y="83"/>
                  </a:cubicBezTo>
                  <a:cubicBezTo>
                    <a:pt x="544" y="37"/>
                    <a:pt x="512" y="0"/>
                    <a:pt x="478" y="0"/>
                  </a:cubicBezTo>
                  <a:close/>
                </a:path>
              </a:pathLst>
            </a:custGeom>
            <a:solidFill>
              <a:srgbClr val="C1AD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g2b303bf5d57_1_202"/>
            <p:cNvSpPr/>
            <p:nvPr/>
          </p:nvSpPr>
          <p:spPr>
            <a:xfrm>
              <a:off x="1272475" y="3577275"/>
              <a:ext cx="28600" cy="72400"/>
            </a:xfrm>
            <a:custGeom>
              <a:rect b="b" l="l" r="r" t="t"/>
              <a:pathLst>
                <a:path extrusionOk="0" h="2896" w="1144">
                  <a:moveTo>
                    <a:pt x="412" y="0"/>
                  </a:moveTo>
                  <a:cubicBezTo>
                    <a:pt x="378" y="0"/>
                    <a:pt x="344" y="5"/>
                    <a:pt x="310" y="16"/>
                  </a:cubicBezTo>
                  <a:cubicBezTo>
                    <a:pt x="0" y="99"/>
                    <a:pt x="36" y="492"/>
                    <a:pt x="72" y="742"/>
                  </a:cubicBezTo>
                  <a:cubicBezTo>
                    <a:pt x="107" y="1087"/>
                    <a:pt x="191" y="1421"/>
                    <a:pt x="310" y="1742"/>
                  </a:cubicBezTo>
                  <a:cubicBezTo>
                    <a:pt x="453" y="2123"/>
                    <a:pt x="619" y="2492"/>
                    <a:pt x="774" y="2861"/>
                  </a:cubicBezTo>
                  <a:cubicBezTo>
                    <a:pt x="784" y="2885"/>
                    <a:pt x="803" y="2896"/>
                    <a:pt x="822" y="2896"/>
                  </a:cubicBezTo>
                  <a:cubicBezTo>
                    <a:pt x="850" y="2896"/>
                    <a:pt x="876" y="2873"/>
                    <a:pt x="869" y="2837"/>
                  </a:cubicBezTo>
                  <a:cubicBezTo>
                    <a:pt x="655" y="2290"/>
                    <a:pt x="417" y="1742"/>
                    <a:pt x="274" y="1171"/>
                  </a:cubicBezTo>
                  <a:cubicBezTo>
                    <a:pt x="238" y="1016"/>
                    <a:pt x="215" y="873"/>
                    <a:pt x="203" y="718"/>
                  </a:cubicBezTo>
                  <a:cubicBezTo>
                    <a:pt x="179" y="587"/>
                    <a:pt x="179" y="444"/>
                    <a:pt x="203" y="313"/>
                  </a:cubicBezTo>
                  <a:cubicBezTo>
                    <a:pt x="221" y="212"/>
                    <a:pt x="304" y="139"/>
                    <a:pt x="396" y="139"/>
                  </a:cubicBezTo>
                  <a:cubicBezTo>
                    <a:pt x="422" y="139"/>
                    <a:pt x="450" y="145"/>
                    <a:pt x="476" y="158"/>
                  </a:cubicBezTo>
                  <a:cubicBezTo>
                    <a:pt x="607" y="194"/>
                    <a:pt x="715" y="289"/>
                    <a:pt x="774" y="397"/>
                  </a:cubicBezTo>
                  <a:cubicBezTo>
                    <a:pt x="941" y="682"/>
                    <a:pt x="1012" y="1004"/>
                    <a:pt x="977" y="1325"/>
                  </a:cubicBezTo>
                  <a:cubicBezTo>
                    <a:pt x="977" y="1352"/>
                    <a:pt x="1003" y="1368"/>
                    <a:pt x="1028" y="1368"/>
                  </a:cubicBezTo>
                  <a:cubicBezTo>
                    <a:pt x="1048" y="1368"/>
                    <a:pt x="1067" y="1358"/>
                    <a:pt x="1072" y="1337"/>
                  </a:cubicBezTo>
                  <a:cubicBezTo>
                    <a:pt x="1143" y="1028"/>
                    <a:pt x="1096" y="706"/>
                    <a:pt x="941" y="432"/>
                  </a:cubicBezTo>
                  <a:cubicBezTo>
                    <a:pt x="847" y="235"/>
                    <a:pt x="644" y="0"/>
                    <a:pt x="412" y="0"/>
                  </a:cubicBezTo>
                  <a:close/>
                </a:path>
              </a:pathLst>
            </a:custGeom>
            <a:solidFill>
              <a:srgbClr val="C1AD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g2b303bf5d57_1_202"/>
            <p:cNvSpPr/>
            <p:nvPr/>
          </p:nvSpPr>
          <p:spPr>
            <a:xfrm>
              <a:off x="1379625" y="3654075"/>
              <a:ext cx="26075" cy="64400"/>
            </a:xfrm>
            <a:custGeom>
              <a:rect b="b" l="l" r="r" t="t"/>
              <a:pathLst>
                <a:path extrusionOk="0" h="2576" w="1043">
                  <a:moveTo>
                    <a:pt x="30" y="1"/>
                  </a:moveTo>
                  <a:cubicBezTo>
                    <a:pt x="15" y="1"/>
                    <a:pt x="0" y="9"/>
                    <a:pt x="0" y="27"/>
                  </a:cubicBezTo>
                  <a:cubicBezTo>
                    <a:pt x="48" y="956"/>
                    <a:pt x="381" y="1837"/>
                    <a:pt x="965" y="2563"/>
                  </a:cubicBezTo>
                  <a:cubicBezTo>
                    <a:pt x="971" y="2572"/>
                    <a:pt x="979" y="2576"/>
                    <a:pt x="988" y="2576"/>
                  </a:cubicBezTo>
                  <a:cubicBezTo>
                    <a:pt x="1013" y="2576"/>
                    <a:pt x="1042" y="2543"/>
                    <a:pt x="1024" y="2516"/>
                  </a:cubicBezTo>
                  <a:cubicBezTo>
                    <a:pt x="774" y="2147"/>
                    <a:pt x="560" y="1742"/>
                    <a:pt x="393" y="1313"/>
                  </a:cubicBezTo>
                  <a:cubicBezTo>
                    <a:pt x="239" y="896"/>
                    <a:pt x="131" y="468"/>
                    <a:pt x="60" y="27"/>
                  </a:cubicBezTo>
                  <a:cubicBezTo>
                    <a:pt x="60" y="9"/>
                    <a:pt x="45" y="1"/>
                    <a:pt x="30" y="1"/>
                  </a:cubicBezTo>
                  <a:close/>
                </a:path>
              </a:pathLst>
            </a:custGeom>
            <a:solidFill>
              <a:srgbClr val="C1AD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g2b303bf5d57_1_202"/>
            <p:cNvSpPr/>
            <p:nvPr/>
          </p:nvSpPr>
          <p:spPr>
            <a:xfrm>
              <a:off x="1503525" y="3720500"/>
              <a:ext cx="44200" cy="34300"/>
            </a:xfrm>
            <a:custGeom>
              <a:rect b="b" l="l" r="r" t="t"/>
              <a:pathLst>
                <a:path extrusionOk="0" h="1372" w="1768">
                  <a:moveTo>
                    <a:pt x="1715" y="0"/>
                  </a:moveTo>
                  <a:cubicBezTo>
                    <a:pt x="1700" y="0"/>
                    <a:pt x="1685" y="8"/>
                    <a:pt x="1676" y="25"/>
                  </a:cubicBezTo>
                  <a:cubicBezTo>
                    <a:pt x="1498" y="323"/>
                    <a:pt x="1271" y="609"/>
                    <a:pt x="1010" y="835"/>
                  </a:cubicBezTo>
                  <a:cubicBezTo>
                    <a:pt x="724" y="1049"/>
                    <a:pt x="402" y="1204"/>
                    <a:pt x="57" y="1276"/>
                  </a:cubicBezTo>
                  <a:cubicBezTo>
                    <a:pt x="1" y="1287"/>
                    <a:pt x="8" y="1372"/>
                    <a:pt x="59" y="1372"/>
                  </a:cubicBezTo>
                  <a:cubicBezTo>
                    <a:pt x="62" y="1372"/>
                    <a:pt x="65" y="1372"/>
                    <a:pt x="69" y="1371"/>
                  </a:cubicBezTo>
                  <a:lnTo>
                    <a:pt x="57" y="1371"/>
                  </a:lnTo>
                  <a:cubicBezTo>
                    <a:pt x="438" y="1335"/>
                    <a:pt x="795" y="1192"/>
                    <a:pt x="1105" y="954"/>
                  </a:cubicBezTo>
                  <a:cubicBezTo>
                    <a:pt x="1414" y="728"/>
                    <a:pt x="1641" y="418"/>
                    <a:pt x="1760" y="61"/>
                  </a:cubicBezTo>
                  <a:cubicBezTo>
                    <a:pt x="1767" y="23"/>
                    <a:pt x="1741" y="0"/>
                    <a:pt x="1715" y="0"/>
                  </a:cubicBezTo>
                  <a:close/>
                </a:path>
              </a:pathLst>
            </a:custGeom>
            <a:solidFill>
              <a:srgbClr val="C1AD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g2b303bf5d57_1_202"/>
            <p:cNvSpPr/>
            <p:nvPr/>
          </p:nvSpPr>
          <p:spPr>
            <a:xfrm>
              <a:off x="1503075" y="3707775"/>
              <a:ext cx="28975" cy="27650"/>
            </a:xfrm>
            <a:custGeom>
              <a:rect b="b" l="l" r="r" t="t"/>
              <a:pathLst>
                <a:path extrusionOk="0" h="1106" w="1159">
                  <a:moveTo>
                    <a:pt x="1111" y="1"/>
                  </a:moveTo>
                  <a:cubicBezTo>
                    <a:pt x="1102" y="1"/>
                    <a:pt x="1094" y="4"/>
                    <a:pt x="1087" y="11"/>
                  </a:cubicBezTo>
                  <a:cubicBezTo>
                    <a:pt x="1051" y="58"/>
                    <a:pt x="1016" y="106"/>
                    <a:pt x="992" y="165"/>
                  </a:cubicBezTo>
                  <a:cubicBezTo>
                    <a:pt x="956" y="213"/>
                    <a:pt x="920" y="261"/>
                    <a:pt x="885" y="308"/>
                  </a:cubicBezTo>
                  <a:cubicBezTo>
                    <a:pt x="813" y="403"/>
                    <a:pt x="742" y="499"/>
                    <a:pt x="658" y="582"/>
                  </a:cubicBezTo>
                  <a:cubicBezTo>
                    <a:pt x="480" y="749"/>
                    <a:pt x="277" y="880"/>
                    <a:pt x="63" y="975"/>
                  </a:cubicBezTo>
                  <a:cubicBezTo>
                    <a:pt x="1" y="996"/>
                    <a:pt x="11" y="1089"/>
                    <a:pt x="62" y="1089"/>
                  </a:cubicBezTo>
                  <a:cubicBezTo>
                    <a:pt x="69" y="1089"/>
                    <a:pt x="78" y="1087"/>
                    <a:pt x="87" y="1082"/>
                  </a:cubicBezTo>
                  <a:lnTo>
                    <a:pt x="87" y="1106"/>
                  </a:lnTo>
                  <a:cubicBezTo>
                    <a:pt x="337" y="1011"/>
                    <a:pt x="563" y="880"/>
                    <a:pt x="742" y="701"/>
                  </a:cubicBezTo>
                  <a:cubicBezTo>
                    <a:pt x="837" y="606"/>
                    <a:pt x="920" y="511"/>
                    <a:pt x="992" y="403"/>
                  </a:cubicBezTo>
                  <a:cubicBezTo>
                    <a:pt x="1075" y="296"/>
                    <a:pt x="1135" y="177"/>
                    <a:pt x="1158" y="46"/>
                  </a:cubicBezTo>
                  <a:cubicBezTo>
                    <a:pt x="1158" y="21"/>
                    <a:pt x="1134" y="1"/>
                    <a:pt x="1111" y="1"/>
                  </a:cubicBezTo>
                  <a:close/>
                </a:path>
              </a:pathLst>
            </a:custGeom>
            <a:solidFill>
              <a:srgbClr val="C1AD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g2b303bf5d57_1_202"/>
            <p:cNvSpPr/>
            <p:nvPr/>
          </p:nvSpPr>
          <p:spPr>
            <a:xfrm>
              <a:off x="2138950" y="3054800"/>
              <a:ext cx="17575" cy="5850"/>
            </a:xfrm>
            <a:custGeom>
              <a:rect b="b" l="l" r="r" t="t"/>
              <a:pathLst>
                <a:path extrusionOk="0" h="234" w="703">
                  <a:moveTo>
                    <a:pt x="340" y="0"/>
                  </a:moveTo>
                  <a:cubicBezTo>
                    <a:pt x="224" y="0"/>
                    <a:pt x="107" y="36"/>
                    <a:pt x="12" y="103"/>
                  </a:cubicBezTo>
                  <a:cubicBezTo>
                    <a:pt x="0" y="114"/>
                    <a:pt x="0" y="126"/>
                    <a:pt x="12" y="138"/>
                  </a:cubicBezTo>
                  <a:cubicBezTo>
                    <a:pt x="36" y="138"/>
                    <a:pt x="60" y="126"/>
                    <a:pt x="84" y="114"/>
                  </a:cubicBezTo>
                  <a:lnTo>
                    <a:pt x="96" y="114"/>
                  </a:lnTo>
                  <a:cubicBezTo>
                    <a:pt x="143" y="91"/>
                    <a:pt x="215" y="79"/>
                    <a:pt x="274" y="79"/>
                  </a:cubicBezTo>
                  <a:cubicBezTo>
                    <a:pt x="298" y="79"/>
                    <a:pt x="322" y="79"/>
                    <a:pt x="346" y="91"/>
                  </a:cubicBezTo>
                  <a:cubicBezTo>
                    <a:pt x="393" y="103"/>
                    <a:pt x="441" y="114"/>
                    <a:pt x="488" y="138"/>
                  </a:cubicBezTo>
                  <a:cubicBezTo>
                    <a:pt x="536" y="174"/>
                    <a:pt x="596" y="210"/>
                    <a:pt x="655" y="234"/>
                  </a:cubicBezTo>
                  <a:cubicBezTo>
                    <a:pt x="667" y="234"/>
                    <a:pt x="703" y="234"/>
                    <a:pt x="703" y="210"/>
                  </a:cubicBezTo>
                  <a:cubicBezTo>
                    <a:pt x="703" y="186"/>
                    <a:pt x="703" y="162"/>
                    <a:pt x="691" y="138"/>
                  </a:cubicBezTo>
                  <a:cubicBezTo>
                    <a:pt x="667" y="114"/>
                    <a:pt x="643" y="91"/>
                    <a:pt x="619" y="79"/>
                  </a:cubicBezTo>
                  <a:cubicBezTo>
                    <a:pt x="560" y="43"/>
                    <a:pt x="488" y="19"/>
                    <a:pt x="429" y="7"/>
                  </a:cubicBezTo>
                  <a:cubicBezTo>
                    <a:pt x="400" y="2"/>
                    <a:pt x="370" y="0"/>
                    <a:pt x="340" y="0"/>
                  </a:cubicBezTo>
                  <a:close/>
                </a:path>
              </a:pathLst>
            </a:custGeom>
            <a:solidFill>
              <a:srgbClr val="CC61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g2b303bf5d57_1_202"/>
            <p:cNvSpPr/>
            <p:nvPr/>
          </p:nvSpPr>
          <p:spPr>
            <a:xfrm>
              <a:off x="3033700" y="2797800"/>
              <a:ext cx="906400" cy="658725"/>
            </a:xfrm>
            <a:custGeom>
              <a:rect b="b" l="l" r="r" t="t"/>
              <a:pathLst>
                <a:path extrusionOk="0" h="26349" w="36256">
                  <a:moveTo>
                    <a:pt x="6835" y="0"/>
                  </a:moveTo>
                  <a:cubicBezTo>
                    <a:pt x="4727" y="0"/>
                    <a:pt x="2929" y="1512"/>
                    <a:pt x="2584" y="3584"/>
                  </a:cubicBezTo>
                  <a:lnTo>
                    <a:pt x="441" y="16169"/>
                  </a:lnTo>
                  <a:cubicBezTo>
                    <a:pt x="1" y="18788"/>
                    <a:pt x="2025" y="21193"/>
                    <a:pt x="4692" y="21193"/>
                  </a:cubicBezTo>
                  <a:lnTo>
                    <a:pt x="4823" y="21193"/>
                  </a:lnTo>
                  <a:lnTo>
                    <a:pt x="3858" y="26349"/>
                  </a:lnTo>
                  <a:lnTo>
                    <a:pt x="8621" y="21193"/>
                  </a:lnTo>
                  <a:lnTo>
                    <a:pt x="29433" y="21193"/>
                  </a:lnTo>
                  <a:cubicBezTo>
                    <a:pt x="31528" y="21193"/>
                    <a:pt x="33326" y="19681"/>
                    <a:pt x="33683" y="17610"/>
                  </a:cubicBezTo>
                  <a:lnTo>
                    <a:pt x="35815" y="5037"/>
                  </a:lnTo>
                  <a:cubicBezTo>
                    <a:pt x="36255" y="2405"/>
                    <a:pt x="34231" y="0"/>
                    <a:pt x="31564" y="0"/>
                  </a:cubicBezTo>
                  <a:close/>
                </a:path>
              </a:pathLst>
            </a:custGeom>
            <a:solidFill>
              <a:srgbClr val="EED9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g2b303bf5d57_1_202"/>
            <p:cNvSpPr/>
            <p:nvPr/>
          </p:nvSpPr>
          <p:spPr>
            <a:xfrm>
              <a:off x="3465900" y="2911200"/>
              <a:ext cx="400975" cy="13500"/>
            </a:xfrm>
            <a:custGeom>
              <a:rect b="b" l="l" r="r" t="t"/>
              <a:pathLst>
                <a:path extrusionOk="0" h="540" w="16039">
                  <a:moveTo>
                    <a:pt x="84" y="1"/>
                  </a:moveTo>
                  <a:cubicBezTo>
                    <a:pt x="0" y="24"/>
                    <a:pt x="0" y="132"/>
                    <a:pt x="84" y="155"/>
                  </a:cubicBezTo>
                  <a:cubicBezTo>
                    <a:pt x="2144" y="251"/>
                    <a:pt x="4203" y="286"/>
                    <a:pt x="6251" y="334"/>
                  </a:cubicBezTo>
                  <a:lnTo>
                    <a:pt x="12442" y="465"/>
                  </a:lnTo>
                  <a:lnTo>
                    <a:pt x="14169" y="513"/>
                  </a:lnTo>
                  <a:cubicBezTo>
                    <a:pt x="14567" y="521"/>
                    <a:pt x="14971" y="540"/>
                    <a:pt x="15370" y="540"/>
                  </a:cubicBezTo>
                  <a:cubicBezTo>
                    <a:pt x="15554" y="540"/>
                    <a:pt x="15738" y="536"/>
                    <a:pt x="15919" y="524"/>
                  </a:cubicBezTo>
                  <a:cubicBezTo>
                    <a:pt x="16038" y="524"/>
                    <a:pt x="16038" y="346"/>
                    <a:pt x="15919" y="346"/>
                  </a:cubicBezTo>
                  <a:cubicBezTo>
                    <a:pt x="15407" y="286"/>
                    <a:pt x="14883" y="298"/>
                    <a:pt x="14359" y="286"/>
                  </a:cubicBezTo>
                  <a:lnTo>
                    <a:pt x="12835" y="251"/>
                  </a:lnTo>
                  <a:lnTo>
                    <a:pt x="9752" y="179"/>
                  </a:lnTo>
                  <a:cubicBezTo>
                    <a:pt x="7680" y="132"/>
                    <a:pt x="5620" y="96"/>
                    <a:pt x="3560" y="48"/>
                  </a:cubicBezTo>
                  <a:cubicBezTo>
                    <a:pt x="2394" y="24"/>
                    <a:pt x="1239" y="1"/>
                    <a:pt x="8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g2b303bf5d57_1_202"/>
            <p:cNvSpPr/>
            <p:nvPr/>
          </p:nvSpPr>
          <p:spPr>
            <a:xfrm>
              <a:off x="3446550" y="2988000"/>
              <a:ext cx="388175" cy="12000"/>
            </a:xfrm>
            <a:custGeom>
              <a:rect b="b" l="l" r="r" t="t"/>
              <a:pathLst>
                <a:path extrusionOk="0" h="480" w="15527">
                  <a:moveTo>
                    <a:pt x="15395" y="0"/>
                  </a:moveTo>
                  <a:cubicBezTo>
                    <a:pt x="15145" y="0"/>
                    <a:pt x="14895" y="12"/>
                    <a:pt x="14645" y="24"/>
                  </a:cubicBezTo>
                  <a:lnTo>
                    <a:pt x="13907" y="72"/>
                  </a:lnTo>
                  <a:cubicBezTo>
                    <a:pt x="13407" y="96"/>
                    <a:pt x="12907" y="119"/>
                    <a:pt x="12407" y="143"/>
                  </a:cubicBezTo>
                  <a:cubicBezTo>
                    <a:pt x="11407" y="179"/>
                    <a:pt x="10418" y="203"/>
                    <a:pt x="9430" y="227"/>
                  </a:cubicBezTo>
                  <a:cubicBezTo>
                    <a:pt x="8797" y="238"/>
                    <a:pt x="8162" y="243"/>
                    <a:pt x="7526" y="243"/>
                  </a:cubicBezTo>
                  <a:cubicBezTo>
                    <a:pt x="6179" y="243"/>
                    <a:pt x="4828" y="219"/>
                    <a:pt x="3477" y="179"/>
                  </a:cubicBezTo>
                  <a:cubicBezTo>
                    <a:pt x="2370" y="143"/>
                    <a:pt x="1251" y="96"/>
                    <a:pt x="143" y="36"/>
                  </a:cubicBezTo>
                  <a:cubicBezTo>
                    <a:pt x="140" y="36"/>
                    <a:pt x="136" y="36"/>
                    <a:pt x="133" y="36"/>
                  </a:cubicBezTo>
                  <a:cubicBezTo>
                    <a:pt x="1" y="36"/>
                    <a:pt x="4" y="263"/>
                    <a:pt x="143" y="274"/>
                  </a:cubicBezTo>
                  <a:cubicBezTo>
                    <a:pt x="2132" y="381"/>
                    <a:pt x="4120" y="453"/>
                    <a:pt x="6096" y="477"/>
                  </a:cubicBezTo>
                  <a:cubicBezTo>
                    <a:pt x="6419" y="479"/>
                    <a:pt x="6742" y="480"/>
                    <a:pt x="7064" y="480"/>
                  </a:cubicBezTo>
                  <a:cubicBezTo>
                    <a:pt x="8730" y="480"/>
                    <a:pt x="10394" y="453"/>
                    <a:pt x="12050" y="393"/>
                  </a:cubicBezTo>
                  <a:cubicBezTo>
                    <a:pt x="12609" y="369"/>
                    <a:pt x="13169" y="346"/>
                    <a:pt x="13728" y="310"/>
                  </a:cubicBezTo>
                  <a:lnTo>
                    <a:pt x="14538" y="274"/>
                  </a:lnTo>
                  <a:lnTo>
                    <a:pt x="14943" y="250"/>
                  </a:lnTo>
                  <a:cubicBezTo>
                    <a:pt x="15098" y="239"/>
                    <a:pt x="15240" y="215"/>
                    <a:pt x="15395" y="191"/>
                  </a:cubicBezTo>
                  <a:cubicBezTo>
                    <a:pt x="15514" y="179"/>
                    <a:pt x="15526" y="0"/>
                    <a:pt x="153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g2b303bf5d57_1_202"/>
            <p:cNvSpPr/>
            <p:nvPr/>
          </p:nvSpPr>
          <p:spPr>
            <a:xfrm>
              <a:off x="3447750" y="3054075"/>
              <a:ext cx="358400" cy="18300"/>
            </a:xfrm>
            <a:custGeom>
              <a:rect b="b" l="l" r="r" t="t"/>
              <a:pathLst>
                <a:path extrusionOk="0" h="732" w="14336">
                  <a:moveTo>
                    <a:pt x="119" y="1"/>
                  </a:moveTo>
                  <a:cubicBezTo>
                    <a:pt x="0" y="1"/>
                    <a:pt x="0" y="191"/>
                    <a:pt x="119" y="203"/>
                  </a:cubicBezTo>
                  <a:lnTo>
                    <a:pt x="119" y="191"/>
                  </a:lnTo>
                  <a:lnTo>
                    <a:pt x="3929" y="489"/>
                  </a:lnTo>
                  <a:cubicBezTo>
                    <a:pt x="4667" y="548"/>
                    <a:pt x="5417" y="608"/>
                    <a:pt x="6168" y="655"/>
                  </a:cubicBezTo>
                  <a:cubicBezTo>
                    <a:pt x="6727" y="691"/>
                    <a:pt x="7287" y="715"/>
                    <a:pt x="7858" y="727"/>
                  </a:cubicBezTo>
                  <a:cubicBezTo>
                    <a:pt x="8046" y="730"/>
                    <a:pt x="8235" y="732"/>
                    <a:pt x="8423" y="732"/>
                  </a:cubicBezTo>
                  <a:cubicBezTo>
                    <a:pt x="8938" y="732"/>
                    <a:pt x="9455" y="720"/>
                    <a:pt x="9978" y="703"/>
                  </a:cubicBezTo>
                  <a:cubicBezTo>
                    <a:pt x="11168" y="667"/>
                    <a:pt x="12359" y="632"/>
                    <a:pt x="13549" y="584"/>
                  </a:cubicBezTo>
                  <a:lnTo>
                    <a:pt x="14145" y="572"/>
                  </a:lnTo>
                  <a:cubicBezTo>
                    <a:pt x="14332" y="572"/>
                    <a:pt x="14335" y="262"/>
                    <a:pt x="14155" y="262"/>
                  </a:cubicBezTo>
                  <a:cubicBezTo>
                    <a:pt x="14152" y="262"/>
                    <a:pt x="14148" y="262"/>
                    <a:pt x="14145" y="263"/>
                  </a:cubicBezTo>
                  <a:cubicBezTo>
                    <a:pt x="12871" y="310"/>
                    <a:pt x="11597" y="370"/>
                    <a:pt x="10323" y="405"/>
                  </a:cubicBezTo>
                  <a:cubicBezTo>
                    <a:pt x="9585" y="441"/>
                    <a:pt x="8835" y="453"/>
                    <a:pt x="8084" y="453"/>
                  </a:cubicBezTo>
                  <a:cubicBezTo>
                    <a:pt x="7525" y="453"/>
                    <a:pt x="6953" y="441"/>
                    <a:pt x="6394" y="405"/>
                  </a:cubicBezTo>
                  <a:cubicBezTo>
                    <a:pt x="5691" y="370"/>
                    <a:pt x="4977" y="310"/>
                    <a:pt x="4274" y="263"/>
                  </a:cubicBezTo>
                  <a:cubicBezTo>
                    <a:pt x="3084" y="167"/>
                    <a:pt x="1905" y="84"/>
                    <a:pt x="714" y="36"/>
                  </a:cubicBezTo>
                  <a:lnTo>
                    <a:pt x="11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g2b303bf5d57_1_202"/>
            <p:cNvSpPr/>
            <p:nvPr/>
          </p:nvSpPr>
          <p:spPr>
            <a:xfrm>
              <a:off x="3151875" y="3115100"/>
              <a:ext cx="625400" cy="18900"/>
            </a:xfrm>
            <a:custGeom>
              <a:rect b="b" l="l" r="r" t="t"/>
              <a:pathLst>
                <a:path extrusionOk="0" h="756" w="25016">
                  <a:moveTo>
                    <a:pt x="96" y="0"/>
                  </a:moveTo>
                  <a:cubicBezTo>
                    <a:pt x="0" y="0"/>
                    <a:pt x="0" y="131"/>
                    <a:pt x="96" y="143"/>
                  </a:cubicBezTo>
                  <a:cubicBezTo>
                    <a:pt x="1477" y="250"/>
                    <a:pt x="2858" y="322"/>
                    <a:pt x="4239" y="393"/>
                  </a:cubicBezTo>
                  <a:cubicBezTo>
                    <a:pt x="5953" y="477"/>
                    <a:pt x="7656" y="524"/>
                    <a:pt x="9371" y="560"/>
                  </a:cubicBezTo>
                  <a:cubicBezTo>
                    <a:pt x="11216" y="619"/>
                    <a:pt x="13061" y="655"/>
                    <a:pt x="14895" y="679"/>
                  </a:cubicBezTo>
                  <a:cubicBezTo>
                    <a:pt x="16633" y="715"/>
                    <a:pt x="18384" y="739"/>
                    <a:pt x="20122" y="750"/>
                  </a:cubicBezTo>
                  <a:cubicBezTo>
                    <a:pt x="20540" y="754"/>
                    <a:pt x="20959" y="755"/>
                    <a:pt x="21377" y="755"/>
                  </a:cubicBezTo>
                  <a:cubicBezTo>
                    <a:pt x="22388" y="755"/>
                    <a:pt x="23398" y="747"/>
                    <a:pt x="24408" y="739"/>
                  </a:cubicBezTo>
                  <a:cubicBezTo>
                    <a:pt x="24563" y="739"/>
                    <a:pt x="24694" y="727"/>
                    <a:pt x="24837" y="727"/>
                  </a:cubicBezTo>
                  <a:cubicBezTo>
                    <a:pt x="25015" y="727"/>
                    <a:pt x="25015" y="477"/>
                    <a:pt x="24837" y="477"/>
                  </a:cubicBezTo>
                  <a:cubicBezTo>
                    <a:pt x="24376" y="481"/>
                    <a:pt x="23916" y="482"/>
                    <a:pt x="23456" y="482"/>
                  </a:cubicBezTo>
                  <a:cubicBezTo>
                    <a:pt x="22535" y="482"/>
                    <a:pt x="21614" y="477"/>
                    <a:pt x="20693" y="477"/>
                  </a:cubicBezTo>
                  <a:cubicBezTo>
                    <a:pt x="18979" y="477"/>
                    <a:pt x="17264" y="465"/>
                    <a:pt x="15550" y="441"/>
                  </a:cubicBezTo>
                  <a:cubicBezTo>
                    <a:pt x="13704" y="417"/>
                    <a:pt x="11871" y="393"/>
                    <a:pt x="10025" y="346"/>
                  </a:cubicBezTo>
                  <a:cubicBezTo>
                    <a:pt x="8287" y="310"/>
                    <a:pt x="6549" y="262"/>
                    <a:pt x="4810" y="203"/>
                  </a:cubicBezTo>
                  <a:cubicBezTo>
                    <a:pt x="3382" y="155"/>
                    <a:pt x="1953" y="107"/>
                    <a:pt x="524" y="24"/>
                  </a:cubicBezTo>
                  <a:lnTo>
                    <a:pt x="9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g2b303bf5d57_1_202"/>
            <p:cNvSpPr/>
            <p:nvPr/>
          </p:nvSpPr>
          <p:spPr>
            <a:xfrm>
              <a:off x="3145025" y="3171650"/>
              <a:ext cx="617950" cy="21075"/>
            </a:xfrm>
            <a:custGeom>
              <a:rect b="b" l="l" r="r" t="t"/>
              <a:pathLst>
                <a:path extrusionOk="0" h="843" w="24718">
                  <a:moveTo>
                    <a:pt x="96" y="1"/>
                  </a:moveTo>
                  <a:cubicBezTo>
                    <a:pt x="0" y="1"/>
                    <a:pt x="0" y="131"/>
                    <a:pt x="96" y="143"/>
                  </a:cubicBezTo>
                  <a:cubicBezTo>
                    <a:pt x="1465" y="251"/>
                    <a:pt x="2834" y="322"/>
                    <a:pt x="4203" y="393"/>
                  </a:cubicBezTo>
                  <a:cubicBezTo>
                    <a:pt x="5894" y="489"/>
                    <a:pt x="7585" y="548"/>
                    <a:pt x="9275" y="596"/>
                  </a:cubicBezTo>
                  <a:cubicBezTo>
                    <a:pt x="11085" y="655"/>
                    <a:pt x="12895" y="703"/>
                    <a:pt x="14705" y="739"/>
                  </a:cubicBezTo>
                  <a:cubicBezTo>
                    <a:pt x="16419" y="786"/>
                    <a:pt x="18134" y="810"/>
                    <a:pt x="19860" y="834"/>
                  </a:cubicBezTo>
                  <a:cubicBezTo>
                    <a:pt x="20568" y="840"/>
                    <a:pt x="21277" y="843"/>
                    <a:pt x="21985" y="843"/>
                  </a:cubicBezTo>
                  <a:cubicBezTo>
                    <a:pt x="22694" y="843"/>
                    <a:pt x="23402" y="840"/>
                    <a:pt x="24111" y="834"/>
                  </a:cubicBezTo>
                  <a:cubicBezTo>
                    <a:pt x="24265" y="834"/>
                    <a:pt x="24408" y="822"/>
                    <a:pt x="24551" y="822"/>
                  </a:cubicBezTo>
                  <a:cubicBezTo>
                    <a:pt x="24718" y="822"/>
                    <a:pt x="24718" y="560"/>
                    <a:pt x="24551" y="560"/>
                  </a:cubicBezTo>
                  <a:cubicBezTo>
                    <a:pt x="24147" y="564"/>
                    <a:pt x="23743" y="565"/>
                    <a:pt x="23340" y="565"/>
                  </a:cubicBezTo>
                  <a:cubicBezTo>
                    <a:pt x="22368" y="565"/>
                    <a:pt x="21400" y="557"/>
                    <a:pt x="20432" y="548"/>
                  </a:cubicBezTo>
                  <a:cubicBezTo>
                    <a:pt x="18741" y="536"/>
                    <a:pt x="17038" y="524"/>
                    <a:pt x="15348" y="489"/>
                  </a:cubicBezTo>
                  <a:cubicBezTo>
                    <a:pt x="13538" y="465"/>
                    <a:pt x="11728" y="429"/>
                    <a:pt x="9930" y="382"/>
                  </a:cubicBezTo>
                  <a:cubicBezTo>
                    <a:pt x="8204" y="334"/>
                    <a:pt x="6489" y="274"/>
                    <a:pt x="4775" y="215"/>
                  </a:cubicBezTo>
                  <a:cubicBezTo>
                    <a:pt x="3358" y="155"/>
                    <a:pt x="1941" y="108"/>
                    <a:pt x="524" y="24"/>
                  </a:cubicBezTo>
                  <a:lnTo>
                    <a:pt x="9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g2b303bf5d57_1_202"/>
            <p:cNvSpPr/>
            <p:nvPr/>
          </p:nvSpPr>
          <p:spPr>
            <a:xfrm>
              <a:off x="3162875" y="2881800"/>
              <a:ext cx="25750" cy="181950"/>
            </a:xfrm>
            <a:custGeom>
              <a:rect b="b" l="l" r="r" t="t"/>
              <a:pathLst>
                <a:path extrusionOk="0" h="7278" w="1030">
                  <a:moveTo>
                    <a:pt x="843" y="1"/>
                  </a:moveTo>
                  <a:cubicBezTo>
                    <a:pt x="782" y="1"/>
                    <a:pt x="722" y="36"/>
                    <a:pt x="703" y="117"/>
                  </a:cubicBezTo>
                  <a:cubicBezTo>
                    <a:pt x="179" y="1927"/>
                    <a:pt x="477" y="3808"/>
                    <a:pt x="298" y="5653"/>
                  </a:cubicBezTo>
                  <a:cubicBezTo>
                    <a:pt x="263" y="5903"/>
                    <a:pt x="227" y="6141"/>
                    <a:pt x="179" y="6392"/>
                  </a:cubicBezTo>
                  <a:cubicBezTo>
                    <a:pt x="156" y="6522"/>
                    <a:pt x="120" y="6653"/>
                    <a:pt x="84" y="6784"/>
                  </a:cubicBezTo>
                  <a:cubicBezTo>
                    <a:pt x="60" y="6844"/>
                    <a:pt x="48" y="6915"/>
                    <a:pt x="25" y="6975"/>
                  </a:cubicBezTo>
                  <a:cubicBezTo>
                    <a:pt x="1" y="7046"/>
                    <a:pt x="1" y="7118"/>
                    <a:pt x="13" y="7177"/>
                  </a:cubicBezTo>
                  <a:cubicBezTo>
                    <a:pt x="35" y="7243"/>
                    <a:pt x="88" y="7278"/>
                    <a:pt x="143" y="7278"/>
                  </a:cubicBezTo>
                  <a:cubicBezTo>
                    <a:pt x="177" y="7278"/>
                    <a:pt x="211" y="7264"/>
                    <a:pt x="239" y="7237"/>
                  </a:cubicBezTo>
                  <a:cubicBezTo>
                    <a:pt x="322" y="7154"/>
                    <a:pt x="370" y="7046"/>
                    <a:pt x="382" y="6927"/>
                  </a:cubicBezTo>
                  <a:cubicBezTo>
                    <a:pt x="418" y="6820"/>
                    <a:pt x="441" y="6689"/>
                    <a:pt x="465" y="6570"/>
                  </a:cubicBezTo>
                  <a:cubicBezTo>
                    <a:pt x="513" y="6344"/>
                    <a:pt x="549" y="6118"/>
                    <a:pt x="572" y="5891"/>
                  </a:cubicBezTo>
                  <a:cubicBezTo>
                    <a:pt x="632" y="5427"/>
                    <a:pt x="656" y="4963"/>
                    <a:pt x="668" y="4498"/>
                  </a:cubicBezTo>
                  <a:cubicBezTo>
                    <a:pt x="679" y="3582"/>
                    <a:pt x="644" y="2653"/>
                    <a:pt x="715" y="1736"/>
                  </a:cubicBezTo>
                  <a:cubicBezTo>
                    <a:pt x="751" y="1212"/>
                    <a:pt x="846" y="700"/>
                    <a:pt x="1001" y="200"/>
                  </a:cubicBezTo>
                  <a:cubicBezTo>
                    <a:pt x="1029" y="79"/>
                    <a:pt x="934" y="1"/>
                    <a:pt x="84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g2b303bf5d57_1_202"/>
            <p:cNvSpPr/>
            <p:nvPr/>
          </p:nvSpPr>
          <p:spPr>
            <a:xfrm>
              <a:off x="3186400" y="2879950"/>
              <a:ext cx="231600" cy="187925"/>
            </a:xfrm>
            <a:custGeom>
              <a:rect b="b" l="l" r="r" t="t"/>
              <a:pathLst>
                <a:path extrusionOk="0" h="7517" w="9264">
                  <a:moveTo>
                    <a:pt x="2108" y="0"/>
                  </a:moveTo>
                  <a:cubicBezTo>
                    <a:pt x="1453" y="0"/>
                    <a:pt x="798" y="12"/>
                    <a:pt x="143" y="48"/>
                  </a:cubicBezTo>
                  <a:cubicBezTo>
                    <a:pt x="0" y="48"/>
                    <a:pt x="0" y="274"/>
                    <a:pt x="143" y="274"/>
                  </a:cubicBezTo>
                  <a:cubicBezTo>
                    <a:pt x="2477" y="274"/>
                    <a:pt x="4799" y="334"/>
                    <a:pt x="7120" y="524"/>
                  </a:cubicBezTo>
                  <a:cubicBezTo>
                    <a:pt x="7698" y="578"/>
                    <a:pt x="8285" y="631"/>
                    <a:pt x="8864" y="693"/>
                  </a:cubicBezTo>
                  <a:lnTo>
                    <a:pt x="8864" y="693"/>
                  </a:lnTo>
                  <a:cubicBezTo>
                    <a:pt x="8621" y="2388"/>
                    <a:pt x="8476" y="4094"/>
                    <a:pt x="8430" y="5811"/>
                  </a:cubicBezTo>
                  <a:cubicBezTo>
                    <a:pt x="8406" y="6311"/>
                    <a:pt x="8406" y="6811"/>
                    <a:pt x="8406" y="7311"/>
                  </a:cubicBezTo>
                  <a:cubicBezTo>
                    <a:pt x="8424" y="7448"/>
                    <a:pt x="8528" y="7516"/>
                    <a:pt x="8632" y="7516"/>
                  </a:cubicBezTo>
                  <a:cubicBezTo>
                    <a:pt x="8737" y="7516"/>
                    <a:pt x="8841" y="7448"/>
                    <a:pt x="8859" y="7311"/>
                  </a:cubicBezTo>
                  <a:cubicBezTo>
                    <a:pt x="8847" y="6430"/>
                    <a:pt x="8859" y="5549"/>
                    <a:pt x="8906" y="4668"/>
                  </a:cubicBezTo>
                  <a:cubicBezTo>
                    <a:pt x="8954" y="3787"/>
                    <a:pt x="8990" y="2917"/>
                    <a:pt x="9073" y="2036"/>
                  </a:cubicBezTo>
                  <a:cubicBezTo>
                    <a:pt x="9121" y="1536"/>
                    <a:pt x="9180" y="1036"/>
                    <a:pt x="9252" y="548"/>
                  </a:cubicBezTo>
                  <a:cubicBezTo>
                    <a:pt x="9263" y="441"/>
                    <a:pt x="9156" y="370"/>
                    <a:pt x="9073" y="370"/>
                  </a:cubicBezTo>
                  <a:cubicBezTo>
                    <a:pt x="6751" y="119"/>
                    <a:pt x="4430" y="0"/>
                    <a:pt x="210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g2b303bf5d57_1_202"/>
            <p:cNvSpPr/>
            <p:nvPr/>
          </p:nvSpPr>
          <p:spPr>
            <a:xfrm>
              <a:off x="3168100" y="3053150"/>
              <a:ext cx="225800" cy="22100"/>
            </a:xfrm>
            <a:custGeom>
              <a:rect b="b" l="l" r="r" t="t"/>
              <a:pathLst>
                <a:path extrusionOk="0" h="884" w="9032">
                  <a:moveTo>
                    <a:pt x="4150" y="0"/>
                  </a:moveTo>
                  <a:cubicBezTo>
                    <a:pt x="3483" y="0"/>
                    <a:pt x="2816" y="25"/>
                    <a:pt x="2149" y="73"/>
                  </a:cubicBezTo>
                  <a:cubicBezTo>
                    <a:pt x="1494" y="109"/>
                    <a:pt x="840" y="180"/>
                    <a:pt x="185" y="276"/>
                  </a:cubicBezTo>
                  <a:cubicBezTo>
                    <a:pt x="0" y="299"/>
                    <a:pt x="39" y="634"/>
                    <a:pt x="214" y="634"/>
                  </a:cubicBezTo>
                  <a:cubicBezTo>
                    <a:pt x="220" y="634"/>
                    <a:pt x="226" y="634"/>
                    <a:pt x="232" y="633"/>
                  </a:cubicBezTo>
                  <a:lnTo>
                    <a:pt x="244" y="633"/>
                  </a:lnTo>
                  <a:cubicBezTo>
                    <a:pt x="1352" y="493"/>
                    <a:pt x="2468" y="424"/>
                    <a:pt x="3584" y="424"/>
                  </a:cubicBezTo>
                  <a:cubicBezTo>
                    <a:pt x="4748" y="424"/>
                    <a:pt x="5912" y="499"/>
                    <a:pt x="7067" y="645"/>
                  </a:cubicBezTo>
                  <a:cubicBezTo>
                    <a:pt x="7364" y="681"/>
                    <a:pt x="7662" y="716"/>
                    <a:pt x="7971" y="764"/>
                  </a:cubicBezTo>
                  <a:cubicBezTo>
                    <a:pt x="8114" y="788"/>
                    <a:pt x="8281" y="811"/>
                    <a:pt x="8436" y="835"/>
                  </a:cubicBezTo>
                  <a:cubicBezTo>
                    <a:pt x="8530" y="854"/>
                    <a:pt x="8635" y="883"/>
                    <a:pt x="8734" y="883"/>
                  </a:cubicBezTo>
                  <a:cubicBezTo>
                    <a:pt x="8821" y="883"/>
                    <a:pt x="8904" y="860"/>
                    <a:pt x="8972" y="788"/>
                  </a:cubicBezTo>
                  <a:cubicBezTo>
                    <a:pt x="9019" y="740"/>
                    <a:pt x="9031" y="681"/>
                    <a:pt x="9019" y="621"/>
                  </a:cubicBezTo>
                  <a:cubicBezTo>
                    <a:pt x="8995" y="538"/>
                    <a:pt x="8936" y="478"/>
                    <a:pt x="8864" y="442"/>
                  </a:cubicBezTo>
                  <a:cubicBezTo>
                    <a:pt x="8793" y="407"/>
                    <a:pt x="8710" y="383"/>
                    <a:pt x="8626" y="383"/>
                  </a:cubicBezTo>
                  <a:lnTo>
                    <a:pt x="8210" y="311"/>
                  </a:lnTo>
                  <a:cubicBezTo>
                    <a:pt x="7912" y="264"/>
                    <a:pt x="7614" y="228"/>
                    <a:pt x="7317" y="192"/>
                  </a:cubicBezTo>
                  <a:cubicBezTo>
                    <a:pt x="6733" y="121"/>
                    <a:pt x="6162" y="73"/>
                    <a:pt x="5578" y="38"/>
                  </a:cubicBezTo>
                  <a:cubicBezTo>
                    <a:pt x="5102" y="13"/>
                    <a:pt x="4626" y="0"/>
                    <a:pt x="415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g2b303bf5d57_1_202"/>
            <p:cNvSpPr/>
            <p:nvPr/>
          </p:nvSpPr>
          <p:spPr>
            <a:xfrm>
              <a:off x="3204250" y="2917300"/>
              <a:ext cx="10900" cy="96250"/>
            </a:xfrm>
            <a:custGeom>
              <a:rect b="b" l="l" r="r" t="t"/>
              <a:pathLst>
                <a:path extrusionOk="0" h="3850" w="436">
                  <a:moveTo>
                    <a:pt x="337" y="1"/>
                  </a:moveTo>
                  <a:cubicBezTo>
                    <a:pt x="287" y="1"/>
                    <a:pt x="233" y="30"/>
                    <a:pt x="227" y="90"/>
                  </a:cubicBezTo>
                  <a:cubicBezTo>
                    <a:pt x="120" y="1292"/>
                    <a:pt x="37" y="2495"/>
                    <a:pt x="1" y="3698"/>
                  </a:cubicBezTo>
                  <a:cubicBezTo>
                    <a:pt x="1" y="3799"/>
                    <a:pt x="75" y="3849"/>
                    <a:pt x="150" y="3849"/>
                  </a:cubicBezTo>
                  <a:cubicBezTo>
                    <a:pt x="224" y="3849"/>
                    <a:pt x="298" y="3799"/>
                    <a:pt x="298" y="3698"/>
                  </a:cubicBezTo>
                  <a:cubicBezTo>
                    <a:pt x="287" y="2495"/>
                    <a:pt x="334" y="1292"/>
                    <a:pt x="429" y="90"/>
                  </a:cubicBezTo>
                  <a:cubicBezTo>
                    <a:pt x="435" y="30"/>
                    <a:pt x="388" y="1"/>
                    <a:pt x="33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g2b303bf5d57_1_202"/>
            <p:cNvSpPr/>
            <p:nvPr/>
          </p:nvSpPr>
          <p:spPr>
            <a:xfrm>
              <a:off x="3205450" y="3008525"/>
              <a:ext cx="185750" cy="11650"/>
            </a:xfrm>
            <a:custGeom>
              <a:rect b="b" l="l" r="r" t="t"/>
              <a:pathLst>
                <a:path extrusionOk="0" h="466" w="7430">
                  <a:moveTo>
                    <a:pt x="155" y="1"/>
                  </a:moveTo>
                  <a:cubicBezTo>
                    <a:pt x="0" y="1"/>
                    <a:pt x="0" y="215"/>
                    <a:pt x="155" y="215"/>
                  </a:cubicBezTo>
                  <a:cubicBezTo>
                    <a:pt x="2001" y="310"/>
                    <a:pt x="3834" y="370"/>
                    <a:pt x="5680" y="430"/>
                  </a:cubicBezTo>
                  <a:cubicBezTo>
                    <a:pt x="6204" y="441"/>
                    <a:pt x="6716" y="465"/>
                    <a:pt x="7239" y="465"/>
                  </a:cubicBezTo>
                  <a:cubicBezTo>
                    <a:pt x="7430" y="465"/>
                    <a:pt x="7430" y="168"/>
                    <a:pt x="7239" y="168"/>
                  </a:cubicBezTo>
                  <a:cubicBezTo>
                    <a:pt x="6775" y="144"/>
                    <a:pt x="6311" y="144"/>
                    <a:pt x="5846" y="132"/>
                  </a:cubicBezTo>
                  <a:cubicBezTo>
                    <a:pt x="5382" y="120"/>
                    <a:pt x="4930" y="96"/>
                    <a:pt x="4477" y="96"/>
                  </a:cubicBezTo>
                  <a:lnTo>
                    <a:pt x="1715" y="25"/>
                  </a:lnTo>
                  <a:cubicBezTo>
                    <a:pt x="1191" y="1"/>
                    <a:pt x="667" y="1"/>
                    <a:pt x="15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g2b303bf5d57_1_202"/>
            <p:cNvSpPr/>
            <p:nvPr/>
          </p:nvSpPr>
          <p:spPr>
            <a:xfrm>
              <a:off x="3228250" y="2933325"/>
              <a:ext cx="156600" cy="58900"/>
            </a:xfrm>
            <a:custGeom>
              <a:rect b="b" l="l" r="r" t="t"/>
              <a:pathLst>
                <a:path extrusionOk="0" h="2356" w="6264">
                  <a:moveTo>
                    <a:pt x="3965" y="1"/>
                  </a:moveTo>
                  <a:cubicBezTo>
                    <a:pt x="3900" y="1"/>
                    <a:pt x="3834" y="24"/>
                    <a:pt x="3768" y="80"/>
                  </a:cubicBezTo>
                  <a:cubicBezTo>
                    <a:pt x="3660" y="199"/>
                    <a:pt x="3589" y="342"/>
                    <a:pt x="3565" y="509"/>
                  </a:cubicBezTo>
                  <a:cubicBezTo>
                    <a:pt x="3494" y="687"/>
                    <a:pt x="3422" y="866"/>
                    <a:pt x="3351" y="1044"/>
                  </a:cubicBezTo>
                  <a:cubicBezTo>
                    <a:pt x="3279" y="1235"/>
                    <a:pt x="3220" y="1402"/>
                    <a:pt x="3148" y="1568"/>
                  </a:cubicBezTo>
                  <a:cubicBezTo>
                    <a:pt x="3113" y="1699"/>
                    <a:pt x="3053" y="1806"/>
                    <a:pt x="2958" y="1890"/>
                  </a:cubicBezTo>
                  <a:cubicBezTo>
                    <a:pt x="2926" y="1913"/>
                    <a:pt x="2894" y="1923"/>
                    <a:pt x="2863" y="1923"/>
                  </a:cubicBezTo>
                  <a:cubicBezTo>
                    <a:pt x="2668" y="1923"/>
                    <a:pt x="2480" y="1536"/>
                    <a:pt x="2398" y="1413"/>
                  </a:cubicBezTo>
                  <a:cubicBezTo>
                    <a:pt x="2208" y="1104"/>
                    <a:pt x="2017" y="782"/>
                    <a:pt x="1791" y="485"/>
                  </a:cubicBezTo>
                  <a:cubicBezTo>
                    <a:pt x="1635" y="290"/>
                    <a:pt x="1400" y="111"/>
                    <a:pt x="1143" y="111"/>
                  </a:cubicBezTo>
                  <a:cubicBezTo>
                    <a:pt x="1086" y="111"/>
                    <a:pt x="1028" y="120"/>
                    <a:pt x="970" y="140"/>
                  </a:cubicBezTo>
                  <a:cubicBezTo>
                    <a:pt x="648" y="259"/>
                    <a:pt x="541" y="651"/>
                    <a:pt x="446" y="949"/>
                  </a:cubicBezTo>
                  <a:cubicBezTo>
                    <a:pt x="303" y="1378"/>
                    <a:pt x="160" y="1794"/>
                    <a:pt x="29" y="2223"/>
                  </a:cubicBezTo>
                  <a:cubicBezTo>
                    <a:pt x="0" y="2303"/>
                    <a:pt x="68" y="2356"/>
                    <a:pt x="134" y="2356"/>
                  </a:cubicBezTo>
                  <a:cubicBezTo>
                    <a:pt x="176" y="2356"/>
                    <a:pt x="217" y="2334"/>
                    <a:pt x="231" y="2283"/>
                  </a:cubicBezTo>
                  <a:lnTo>
                    <a:pt x="243" y="2271"/>
                  </a:lnTo>
                  <a:lnTo>
                    <a:pt x="612" y="1163"/>
                  </a:lnTo>
                  <a:cubicBezTo>
                    <a:pt x="660" y="997"/>
                    <a:pt x="720" y="830"/>
                    <a:pt x="779" y="663"/>
                  </a:cubicBezTo>
                  <a:cubicBezTo>
                    <a:pt x="815" y="532"/>
                    <a:pt x="910" y="413"/>
                    <a:pt x="1029" y="342"/>
                  </a:cubicBezTo>
                  <a:cubicBezTo>
                    <a:pt x="1072" y="324"/>
                    <a:pt x="1114" y="316"/>
                    <a:pt x="1154" y="316"/>
                  </a:cubicBezTo>
                  <a:cubicBezTo>
                    <a:pt x="1413" y="316"/>
                    <a:pt x="1608" y="646"/>
                    <a:pt x="1732" y="842"/>
                  </a:cubicBezTo>
                  <a:cubicBezTo>
                    <a:pt x="1922" y="1163"/>
                    <a:pt x="2113" y="1509"/>
                    <a:pt x="2315" y="1818"/>
                  </a:cubicBezTo>
                  <a:cubicBezTo>
                    <a:pt x="2439" y="2019"/>
                    <a:pt x="2641" y="2213"/>
                    <a:pt x="2876" y="2213"/>
                  </a:cubicBezTo>
                  <a:cubicBezTo>
                    <a:pt x="2933" y="2213"/>
                    <a:pt x="2993" y="2201"/>
                    <a:pt x="3053" y="2175"/>
                  </a:cubicBezTo>
                  <a:cubicBezTo>
                    <a:pt x="3339" y="2045"/>
                    <a:pt x="3410" y="1687"/>
                    <a:pt x="3506" y="1413"/>
                  </a:cubicBezTo>
                  <a:cubicBezTo>
                    <a:pt x="3625" y="1068"/>
                    <a:pt x="3732" y="699"/>
                    <a:pt x="3887" y="354"/>
                  </a:cubicBezTo>
                  <a:cubicBezTo>
                    <a:pt x="3897" y="310"/>
                    <a:pt x="3918" y="257"/>
                    <a:pt x="3967" y="257"/>
                  </a:cubicBezTo>
                  <a:cubicBezTo>
                    <a:pt x="3972" y="257"/>
                    <a:pt x="3977" y="258"/>
                    <a:pt x="3982" y="259"/>
                  </a:cubicBezTo>
                  <a:cubicBezTo>
                    <a:pt x="4041" y="270"/>
                    <a:pt x="4113" y="354"/>
                    <a:pt x="4149" y="401"/>
                  </a:cubicBezTo>
                  <a:cubicBezTo>
                    <a:pt x="4268" y="556"/>
                    <a:pt x="4387" y="687"/>
                    <a:pt x="4494" y="830"/>
                  </a:cubicBezTo>
                  <a:cubicBezTo>
                    <a:pt x="4675" y="1051"/>
                    <a:pt x="4898" y="1391"/>
                    <a:pt x="5200" y="1391"/>
                  </a:cubicBezTo>
                  <a:cubicBezTo>
                    <a:pt x="5256" y="1391"/>
                    <a:pt x="5314" y="1380"/>
                    <a:pt x="5375" y="1354"/>
                  </a:cubicBezTo>
                  <a:cubicBezTo>
                    <a:pt x="5518" y="1283"/>
                    <a:pt x="5637" y="1163"/>
                    <a:pt x="5720" y="1021"/>
                  </a:cubicBezTo>
                  <a:cubicBezTo>
                    <a:pt x="5814" y="864"/>
                    <a:pt x="5899" y="699"/>
                    <a:pt x="5982" y="532"/>
                  </a:cubicBezTo>
                  <a:lnTo>
                    <a:pt x="6006" y="532"/>
                  </a:lnTo>
                  <a:cubicBezTo>
                    <a:pt x="6065" y="509"/>
                    <a:pt x="6113" y="473"/>
                    <a:pt x="6149" y="425"/>
                  </a:cubicBezTo>
                  <a:cubicBezTo>
                    <a:pt x="6263" y="237"/>
                    <a:pt x="6103" y="66"/>
                    <a:pt x="5940" y="66"/>
                  </a:cubicBezTo>
                  <a:cubicBezTo>
                    <a:pt x="5867" y="66"/>
                    <a:pt x="5792" y="101"/>
                    <a:pt x="5744" y="187"/>
                  </a:cubicBezTo>
                  <a:cubicBezTo>
                    <a:pt x="5720" y="235"/>
                    <a:pt x="5708" y="282"/>
                    <a:pt x="5720" y="342"/>
                  </a:cubicBezTo>
                  <a:cubicBezTo>
                    <a:pt x="5726" y="358"/>
                    <a:pt x="5731" y="371"/>
                    <a:pt x="5736" y="385"/>
                  </a:cubicBezTo>
                  <a:lnTo>
                    <a:pt x="5736" y="385"/>
                  </a:lnTo>
                  <a:cubicBezTo>
                    <a:pt x="5649" y="533"/>
                    <a:pt x="5555" y="682"/>
                    <a:pt x="5470" y="830"/>
                  </a:cubicBezTo>
                  <a:cubicBezTo>
                    <a:pt x="5423" y="925"/>
                    <a:pt x="5351" y="1068"/>
                    <a:pt x="5232" y="1092"/>
                  </a:cubicBezTo>
                  <a:cubicBezTo>
                    <a:pt x="5227" y="1093"/>
                    <a:pt x="5222" y="1093"/>
                    <a:pt x="5217" y="1093"/>
                  </a:cubicBezTo>
                  <a:cubicBezTo>
                    <a:pt x="5103" y="1093"/>
                    <a:pt x="4991" y="969"/>
                    <a:pt x="4922" y="890"/>
                  </a:cubicBezTo>
                  <a:cubicBezTo>
                    <a:pt x="4803" y="747"/>
                    <a:pt x="4684" y="616"/>
                    <a:pt x="4565" y="473"/>
                  </a:cubicBezTo>
                  <a:cubicBezTo>
                    <a:pt x="4425" y="314"/>
                    <a:pt x="4204" y="1"/>
                    <a:pt x="39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g2b303bf5d57_1_202"/>
            <p:cNvSpPr/>
            <p:nvPr/>
          </p:nvSpPr>
          <p:spPr>
            <a:xfrm>
              <a:off x="2398200" y="2282250"/>
              <a:ext cx="597125" cy="408425"/>
            </a:xfrm>
            <a:custGeom>
              <a:rect b="b" l="l" r="r" t="t"/>
              <a:pathLst>
                <a:path extrusionOk="0" h="16337" w="23885">
                  <a:moveTo>
                    <a:pt x="4501" y="1"/>
                  </a:moveTo>
                  <a:cubicBezTo>
                    <a:pt x="3120" y="1"/>
                    <a:pt x="1941" y="1001"/>
                    <a:pt x="1703" y="2358"/>
                  </a:cubicBezTo>
                  <a:lnTo>
                    <a:pt x="298" y="10645"/>
                  </a:lnTo>
                  <a:cubicBezTo>
                    <a:pt x="1" y="12371"/>
                    <a:pt x="1334" y="13955"/>
                    <a:pt x="3096" y="13955"/>
                  </a:cubicBezTo>
                  <a:lnTo>
                    <a:pt x="3180" y="13955"/>
                  </a:lnTo>
                  <a:lnTo>
                    <a:pt x="1537" y="16336"/>
                  </a:lnTo>
                  <a:lnTo>
                    <a:pt x="5668" y="13955"/>
                  </a:lnTo>
                  <a:lnTo>
                    <a:pt x="19384" y="13955"/>
                  </a:lnTo>
                  <a:cubicBezTo>
                    <a:pt x="20765" y="13955"/>
                    <a:pt x="21956" y="12955"/>
                    <a:pt x="22182" y="11597"/>
                  </a:cubicBezTo>
                  <a:lnTo>
                    <a:pt x="23587" y="3311"/>
                  </a:lnTo>
                  <a:cubicBezTo>
                    <a:pt x="23885" y="1584"/>
                    <a:pt x="22551" y="1"/>
                    <a:pt x="20801" y="1"/>
                  </a:cubicBezTo>
                  <a:close/>
                </a:path>
              </a:pathLst>
            </a:custGeom>
            <a:solidFill>
              <a:srgbClr val="D6CE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g2b303bf5d57_1_202"/>
            <p:cNvSpPr/>
            <p:nvPr/>
          </p:nvSpPr>
          <p:spPr>
            <a:xfrm>
              <a:off x="2498525" y="2350125"/>
              <a:ext cx="449175" cy="16000"/>
            </a:xfrm>
            <a:custGeom>
              <a:rect b="b" l="l" r="r" t="t"/>
              <a:pathLst>
                <a:path extrusionOk="0" h="640" w="17967">
                  <a:moveTo>
                    <a:pt x="72" y="0"/>
                  </a:moveTo>
                  <a:cubicBezTo>
                    <a:pt x="0" y="12"/>
                    <a:pt x="0" y="119"/>
                    <a:pt x="72" y="131"/>
                  </a:cubicBezTo>
                  <a:lnTo>
                    <a:pt x="72" y="143"/>
                  </a:lnTo>
                  <a:cubicBezTo>
                    <a:pt x="2381" y="238"/>
                    <a:pt x="4703" y="298"/>
                    <a:pt x="7013" y="358"/>
                  </a:cubicBezTo>
                  <a:lnTo>
                    <a:pt x="13966" y="548"/>
                  </a:lnTo>
                  <a:lnTo>
                    <a:pt x="15895" y="596"/>
                  </a:lnTo>
                  <a:cubicBezTo>
                    <a:pt x="16398" y="614"/>
                    <a:pt x="16907" y="639"/>
                    <a:pt x="17413" y="639"/>
                  </a:cubicBezTo>
                  <a:cubicBezTo>
                    <a:pt x="17566" y="639"/>
                    <a:pt x="17719" y="637"/>
                    <a:pt x="17871" y="631"/>
                  </a:cubicBezTo>
                  <a:cubicBezTo>
                    <a:pt x="17967" y="631"/>
                    <a:pt x="17967" y="477"/>
                    <a:pt x="17871" y="477"/>
                  </a:cubicBezTo>
                  <a:cubicBezTo>
                    <a:pt x="17288" y="429"/>
                    <a:pt x="16705" y="429"/>
                    <a:pt x="16121" y="417"/>
                  </a:cubicBezTo>
                  <a:lnTo>
                    <a:pt x="14371" y="358"/>
                  </a:lnTo>
                  <a:lnTo>
                    <a:pt x="10918" y="274"/>
                  </a:lnTo>
                  <a:cubicBezTo>
                    <a:pt x="8608" y="203"/>
                    <a:pt x="6287" y="143"/>
                    <a:pt x="3977" y="84"/>
                  </a:cubicBezTo>
                  <a:cubicBezTo>
                    <a:pt x="2679" y="48"/>
                    <a:pt x="1369" y="12"/>
                    <a:pt x="7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g2b303bf5d57_1_202"/>
            <p:cNvSpPr/>
            <p:nvPr/>
          </p:nvSpPr>
          <p:spPr>
            <a:xfrm>
              <a:off x="2478275" y="2401025"/>
              <a:ext cx="434000" cy="11925"/>
            </a:xfrm>
            <a:custGeom>
              <a:rect b="b" l="l" r="r" t="t"/>
              <a:pathLst>
                <a:path extrusionOk="0" h="477" w="17360">
                  <a:moveTo>
                    <a:pt x="143" y="0"/>
                  </a:moveTo>
                  <a:cubicBezTo>
                    <a:pt x="0" y="0"/>
                    <a:pt x="12" y="191"/>
                    <a:pt x="143" y="203"/>
                  </a:cubicBezTo>
                  <a:cubicBezTo>
                    <a:pt x="2370" y="310"/>
                    <a:pt x="4596" y="381"/>
                    <a:pt x="6823" y="429"/>
                  </a:cubicBezTo>
                  <a:cubicBezTo>
                    <a:pt x="8315" y="461"/>
                    <a:pt x="9802" y="477"/>
                    <a:pt x="11291" y="477"/>
                  </a:cubicBezTo>
                  <a:cubicBezTo>
                    <a:pt x="12035" y="477"/>
                    <a:pt x="12780" y="473"/>
                    <a:pt x="13526" y="465"/>
                  </a:cubicBezTo>
                  <a:cubicBezTo>
                    <a:pt x="14776" y="453"/>
                    <a:pt x="16026" y="453"/>
                    <a:pt x="17265" y="393"/>
                  </a:cubicBezTo>
                  <a:cubicBezTo>
                    <a:pt x="17360" y="381"/>
                    <a:pt x="17360" y="238"/>
                    <a:pt x="17265" y="227"/>
                  </a:cubicBezTo>
                  <a:cubicBezTo>
                    <a:pt x="17108" y="225"/>
                    <a:pt x="16952" y="224"/>
                    <a:pt x="16796" y="224"/>
                  </a:cubicBezTo>
                  <a:cubicBezTo>
                    <a:pt x="15836" y="224"/>
                    <a:pt x="14882" y="252"/>
                    <a:pt x="13919" y="262"/>
                  </a:cubicBezTo>
                  <a:cubicBezTo>
                    <a:pt x="12788" y="274"/>
                    <a:pt x="11680" y="274"/>
                    <a:pt x="10573" y="274"/>
                  </a:cubicBezTo>
                  <a:cubicBezTo>
                    <a:pt x="8347" y="262"/>
                    <a:pt x="6120" y="215"/>
                    <a:pt x="3882" y="143"/>
                  </a:cubicBezTo>
                  <a:cubicBezTo>
                    <a:pt x="2632" y="107"/>
                    <a:pt x="1382" y="60"/>
                    <a:pt x="14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g2b303bf5d57_1_202"/>
            <p:cNvSpPr/>
            <p:nvPr/>
          </p:nvSpPr>
          <p:spPr>
            <a:xfrm>
              <a:off x="2468150" y="2451025"/>
              <a:ext cx="422100" cy="12225"/>
            </a:xfrm>
            <a:custGeom>
              <a:rect b="b" l="l" r="r" t="t"/>
              <a:pathLst>
                <a:path extrusionOk="0" h="489" w="16884">
                  <a:moveTo>
                    <a:pt x="84" y="1"/>
                  </a:moveTo>
                  <a:cubicBezTo>
                    <a:pt x="1" y="1"/>
                    <a:pt x="1" y="120"/>
                    <a:pt x="84" y="132"/>
                  </a:cubicBezTo>
                  <a:cubicBezTo>
                    <a:pt x="2263" y="286"/>
                    <a:pt x="4430" y="382"/>
                    <a:pt x="6609" y="441"/>
                  </a:cubicBezTo>
                  <a:cubicBezTo>
                    <a:pt x="8053" y="473"/>
                    <a:pt x="9487" y="489"/>
                    <a:pt x="10925" y="489"/>
                  </a:cubicBezTo>
                  <a:cubicBezTo>
                    <a:pt x="11644" y="489"/>
                    <a:pt x="12363" y="485"/>
                    <a:pt x="13086" y="477"/>
                  </a:cubicBezTo>
                  <a:cubicBezTo>
                    <a:pt x="14312" y="453"/>
                    <a:pt x="15538" y="429"/>
                    <a:pt x="16753" y="382"/>
                  </a:cubicBezTo>
                  <a:cubicBezTo>
                    <a:pt x="16884" y="382"/>
                    <a:pt x="16884" y="179"/>
                    <a:pt x="16753" y="179"/>
                  </a:cubicBezTo>
                  <a:cubicBezTo>
                    <a:pt x="14586" y="262"/>
                    <a:pt x="12407" y="310"/>
                    <a:pt x="10240" y="310"/>
                  </a:cubicBezTo>
                  <a:cubicBezTo>
                    <a:pt x="8061" y="298"/>
                    <a:pt x="5918" y="262"/>
                    <a:pt x="3751" y="167"/>
                  </a:cubicBezTo>
                  <a:cubicBezTo>
                    <a:pt x="2525" y="120"/>
                    <a:pt x="1310" y="60"/>
                    <a:pt x="8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g2b303bf5d57_1_202"/>
            <p:cNvSpPr/>
            <p:nvPr/>
          </p:nvSpPr>
          <p:spPr>
            <a:xfrm>
              <a:off x="2457725" y="2504000"/>
              <a:ext cx="291750" cy="12425"/>
            </a:xfrm>
            <a:custGeom>
              <a:rect b="b" l="l" r="r" t="t"/>
              <a:pathLst>
                <a:path extrusionOk="0" h="497" w="11670">
                  <a:moveTo>
                    <a:pt x="60" y="1"/>
                  </a:moveTo>
                  <a:cubicBezTo>
                    <a:pt x="1" y="1"/>
                    <a:pt x="1" y="84"/>
                    <a:pt x="60" y="96"/>
                  </a:cubicBezTo>
                  <a:lnTo>
                    <a:pt x="72" y="84"/>
                  </a:lnTo>
                  <a:cubicBezTo>
                    <a:pt x="1561" y="203"/>
                    <a:pt x="3061" y="299"/>
                    <a:pt x="4561" y="370"/>
                  </a:cubicBezTo>
                  <a:cubicBezTo>
                    <a:pt x="6061" y="429"/>
                    <a:pt x="7549" y="465"/>
                    <a:pt x="9038" y="489"/>
                  </a:cubicBezTo>
                  <a:cubicBezTo>
                    <a:pt x="9521" y="489"/>
                    <a:pt x="10004" y="497"/>
                    <a:pt x="10485" y="497"/>
                  </a:cubicBezTo>
                  <a:cubicBezTo>
                    <a:pt x="10845" y="497"/>
                    <a:pt x="11205" y="492"/>
                    <a:pt x="11562" y="477"/>
                  </a:cubicBezTo>
                  <a:cubicBezTo>
                    <a:pt x="11669" y="465"/>
                    <a:pt x="11669" y="310"/>
                    <a:pt x="11562" y="299"/>
                  </a:cubicBezTo>
                  <a:cubicBezTo>
                    <a:pt x="11312" y="295"/>
                    <a:pt x="11062" y="293"/>
                    <a:pt x="10812" y="293"/>
                  </a:cubicBezTo>
                  <a:cubicBezTo>
                    <a:pt x="10312" y="293"/>
                    <a:pt x="9812" y="299"/>
                    <a:pt x="9312" y="299"/>
                  </a:cubicBezTo>
                  <a:cubicBezTo>
                    <a:pt x="8550" y="299"/>
                    <a:pt x="7823" y="299"/>
                    <a:pt x="7073" y="275"/>
                  </a:cubicBezTo>
                  <a:cubicBezTo>
                    <a:pt x="5585" y="251"/>
                    <a:pt x="4085" y="203"/>
                    <a:pt x="2596" y="132"/>
                  </a:cubicBezTo>
                  <a:cubicBezTo>
                    <a:pt x="1751" y="84"/>
                    <a:pt x="906" y="48"/>
                    <a:pt x="6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g2b303bf5d57_1_202"/>
            <p:cNvSpPr/>
            <p:nvPr/>
          </p:nvSpPr>
          <p:spPr>
            <a:xfrm>
              <a:off x="756925" y="2398350"/>
              <a:ext cx="817400" cy="581050"/>
            </a:xfrm>
            <a:custGeom>
              <a:rect b="b" l="l" r="r" t="t"/>
              <a:pathLst>
                <a:path extrusionOk="0" h="23242" w="32696">
                  <a:moveTo>
                    <a:pt x="6144" y="0"/>
                  </a:moveTo>
                  <a:cubicBezTo>
                    <a:pt x="4261" y="0"/>
                    <a:pt x="2654" y="1366"/>
                    <a:pt x="2334" y="3227"/>
                  </a:cubicBezTo>
                  <a:lnTo>
                    <a:pt x="405" y="14561"/>
                  </a:lnTo>
                  <a:cubicBezTo>
                    <a:pt x="1" y="16931"/>
                    <a:pt x="1834" y="19098"/>
                    <a:pt x="4239" y="19098"/>
                  </a:cubicBezTo>
                  <a:lnTo>
                    <a:pt x="23087" y="19098"/>
                  </a:lnTo>
                  <a:lnTo>
                    <a:pt x="26385" y="23241"/>
                  </a:lnTo>
                  <a:lnTo>
                    <a:pt x="26516" y="19098"/>
                  </a:lnTo>
                  <a:lnTo>
                    <a:pt x="26540" y="19098"/>
                  </a:lnTo>
                  <a:cubicBezTo>
                    <a:pt x="28433" y="19098"/>
                    <a:pt x="30052" y="17729"/>
                    <a:pt x="30373" y="15859"/>
                  </a:cubicBezTo>
                  <a:lnTo>
                    <a:pt x="32302" y="4525"/>
                  </a:lnTo>
                  <a:cubicBezTo>
                    <a:pt x="32695" y="2155"/>
                    <a:pt x="30874" y="0"/>
                    <a:pt x="28468" y="0"/>
                  </a:cubicBezTo>
                  <a:lnTo>
                    <a:pt x="6168" y="0"/>
                  </a:lnTo>
                  <a:cubicBezTo>
                    <a:pt x="6160" y="0"/>
                    <a:pt x="6152" y="0"/>
                    <a:pt x="6144" y="0"/>
                  </a:cubicBezTo>
                  <a:close/>
                </a:path>
              </a:pathLst>
            </a:custGeom>
            <a:solidFill>
              <a:srgbClr val="D6CE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g2b303bf5d57_1_202"/>
            <p:cNvSpPr/>
            <p:nvPr/>
          </p:nvSpPr>
          <p:spPr>
            <a:xfrm>
              <a:off x="1107575" y="2499550"/>
              <a:ext cx="399475" cy="12125"/>
            </a:xfrm>
            <a:custGeom>
              <a:rect b="b" l="l" r="r" t="t"/>
              <a:pathLst>
                <a:path extrusionOk="0" h="485" w="15979">
                  <a:moveTo>
                    <a:pt x="60" y="0"/>
                  </a:moveTo>
                  <a:cubicBezTo>
                    <a:pt x="0" y="12"/>
                    <a:pt x="0" y="84"/>
                    <a:pt x="60" y="96"/>
                  </a:cubicBezTo>
                  <a:lnTo>
                    <a:pt x="48" y="96"/>
                  </a:lnTo>
                  <a:cubicBezTo>
                    <a:pt x="2119" y="179"/>
                    <a:pt x="4191" y="215"/>
                    <a:pt x="6251" y="262"/>
                  </a:cubicBezTo>
                  <a:lnTo>
                    <a:pt x="12418" y="417"/>
                  </a:lnTo>
                  <a:lnTo>
                    <a:pt x="14169" y="453"/>
                  </a:lnTo>
                  <a:cubicBezTo>
                    <a:pt x="14612" y="462"/>
                    <a:pt x="15055" y="485"/>
                    <a:pt x="15498" y="485"/>
                  </a:cubicBezTo>
                  <a:cubicBezTo>
                    <a:pt x="15638" y="485"/>
                    <a:pt x="15779" y="482"/>
                    <a:pt x="15919" y="477"/>
                  </a:cubicBezTo>
                  <a:cubicBezTo>
                    <a:pt x="15978" y="477"/>
                    <a:pt x="15978" y="381"/>
                    <a:pt x="15919" y="369"/>
                  </a:cubicBezTo>
                  <a:cubicBezTo>
                    <a:pt x="15395" y="334"/>
                    <a:pt x="14871" y="334"/>
                    <a:pt x="14359" y="322"/>
                  </a:cubicBezTo>
                  <a:lnTo>
                    <a:pt x="12811" y="286"/>
                  </a:lnTo>
                  <a:lnTo>
                    <a:pt x="9728" y="203"/>
                  </a:lnTo>
                  <a:cubicBezTo>
                    <a:pt x="7668" y="155"/>
                    <a:pt x="5608" y="107"/>
                    <a:pt x="3548" y="60"/>
                  </a:cubicBezTo>
                  <a:cubicBezTo>
                    <a:pt x="2393" y="36"/>
                    <a:pt x="1227" y="12"/>
                    <a:pt x="6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g2b303bf5d57_1_202"/>
            <p:cNvSpPr/>
            <p:nvPr/>
          </p:nvSpPr>
          <p:spPr>
            <a:xfrm>
              <a:off x="1088825" y="2569500"/>
              <a:ext cx="386375" cy="9225"/>
            </a:xfrm>
            <a:custGeom>
              <a:rect b="b" l="l" r="r" t="t"/>
              <a:pathLst>
                <a:path extrusionOk="0" h="369" w="15455">
                  <a:moveTo>
                    <a:pt x="95" y="0"/>
                  </a:moveTo>
                  <a:cubicBezTo>
                    <a:pt x="0" y="0"/>
                    <a:pt x="0" y="155"/>
                    <a:pt x="95" y="155"/>
                  </a:cubicBezTo>
                  <a:cubicBezTo>
                    <a:pt x="2084" y="262"/>
                    <a:pt x="4072" y="334"/>
                    <a:pt x="6060" y="357"/>
                  </a:cubicBezTo>
                  <a:cubicBezTo>
                    <a:pt x="6694" y="365"/>
                    <a:pt x="7325" y="369"/>
                    <a:pt x="7954" y="369"/>
                  </a:cubicBezTo>
                  <a:cubicBezTo>
                    <a:pt x="9312" y="369"/>
                    <a:pt x="10663" y="350"/>
                    <a:pt x="12013" y="310"/>
                  </a:cubicBezTo>
                  <a:cubicBezTo>
                    <a:pt x="13133" y="274"/>
                    <a:pt x="14264" y="238"/>
                    <a:pt x="15371" y="155"/>
                  </a:cubicBezTo>
                  <a:cubicBezTo>
                    <a:pt x="15454" y="143"/>
                    <a:pt x="15454" y="24"/>
                    <a:pt x="15371" y="24"/>
                  </a:cubicBezTo>
                  <a:cubicBezTo>
                    <a:pt x="14371" y="60"/>
                    <a:pt x="13371" y="107"/>
                    <a:pt x="12371" y="143"/>
                  </a:cubicBezTo>
                  <a:cubicBezTo>
                    <a:pt x="11371" y="179"/>
                    <a:pt x="10394" y="203"/>
                    <a:pt x="9406" y="215"/>
                  </a:cubicBezTo>
                  <a:cubicBezTo>
                    <a:pt x="8892" y="221"/>
                    <a:pt x="8379" y="224"/>
                    <a:pt x="7865" y="224"/>
                  </a:cubicBezTo>
                  <a:cubicBezTo>
                    <a:pt x="6391" y="224"/>
                    <a:pt x="4919" y="199"/>
                    <a:pt x="3453" y="155"/>
                  </a:cubicBezTo>
                  <a:cubicBezTo>
                    <a:pt x="2334" y="119"/>
                    <a:pt x="1215" y="72"/>
                    <a:pt x="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g2b303bf5d57_1_202"/>
            <p:cNvSpPr/>
            <p:nvPr/>
          </p:nvSpPr>
          <p:spPr>
            <a:xfrm>
              <a:off x="853975" y="2629925"/>
              <a:ext cx="575075" cy="14925"/>
            </a:xfrm>
            <a:custGeom>
              <a:rect b="b" l="l" r="r" t="t"/>
              <a:pathLst>
                <a:path extrusionOk="0" h="597" w="23003">
                  <a:moveTo>
                    <a:pt x="71" y="0"/>
                  </a:moveTo>
                  <a:cubicBezTo>
                    <a:pt x="0" y="0"/>
                    <a:pt x="0" y="107"/>
                    <a:pt x="71" y="119"/>
                  </a:cubicBezTo>
                  <a:cubicBezTo>
                    <a:pt x="3036" y="322"/>
                    <a:pt x="6001" y="453"/>
                    <a:pt x="8977" y="524"/>
                  </a:cubicBezTo>
                  <a:cubicBezTo>
                    <a:pt x="10892" y="570"/>
                    <a:pt x="12811" y="596"/>
                    <a:pt x="14729" y="596"/>
                  </a:cubicBezTo>
                  <a:cubicBezTo>
                    <a:pt x="15781" y="596"/>
                    <a:pt x="16833" y="589"/>
                    <a:pt x="17883" y="572"/>
                  </a:cubicBezTo>
                  <a:cubicBezTo>
                    <a:pt x="19550" y="548"/>
                    <a:pt x="21217" y="512"/>
                    <a:pt x="22884" y="453"/>
                  </a:cubicBezTo>
                  <a:cubicBezTo>
                    <a:pt x="23003" y="453"/>
                    <a:pt x="23003" y="262"/>
                    <a:pt x="22884" y="262"/>
                  </a:cubicBezTo>
                  <a:cubicBezTo>
                    <a:pt x="19919" y="381"/>
                    <a:pt x="16943" y="429"/>
                    <a:pt x="13978" y="429"/>
                  </a:cubicBezTo>
                  <a:cubicBezTo>
                    <a:pt x="11001" y="429"/>
                    <a:pt x="8037" y="369"/>
                    <a:pt x="5072" y="238"/>
                  </a:cubicBezTo>
                  <a:cubicBezTo>
                    <a:pt x="3405" y="167"/>
                    <a:pt x="1738" y="95"/>
                    <a:pt x="7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g2b303bf5d57_1_202"/>
            <p:cNvSpPr/>
            <p:nvPr/>
          </p:nvSpPr>
          <p:spPr>
            <a:xfrm>
              <a:off x="839075" y="2701650"/>
              <a:ext cx="397400" cy="15700"/>
            </a:xfrm>
            <a:custGeom>
              <a:rect b="b" l="l" r="r" t="t"/>
              <a:pathLst>
                <a:path extrusionOk="0" h="628" w="15896">
                  <a:moveTo>
                    <a:pt x="48" y="1"/>
                  </a:moveTo>
                  <a:cubicBezTo>
                    <a:pt x="1" y="1"/>
                    <a:pt x="1" y="84"/>
                    <a:pt x="48" y="84"/>
                  </a:cubicBezTo>
                  <a:cubicBezTo>
                    <a:pt x="2096" y="251"/>
                    <a:pt x="4144" y="370"/>
                    <a:pt x="6204" y="453"/>
                  </a:cubicBezTo>
                  <a:cubicBezTo>
                    <a:pt x="8252" y="536"/>
                    <a:pt x="10300" y="596"/>
                    <a:pt x="12348" y="620"/>
                  </a:cubicBezTo>
                  <a:cubicBezTo>
                    <a:pt x="13007" y="620"/>
                    <a:pt x="13667" y="627"/>
                    <a:pt x="14325" y="627"/>
                  </a:cubicBezTo>
                  <a:cubicBezTo>
                    <a:pt x="14818" y="627"/>
                    <a:pt x="15310" y="623"/>
                    <a:pt x="15800" y="608"/>
                  </a:cubicBezTo>
                  <a:cubicBezTo>
                    <a:pt x="15896" y="596"/>
                    <a:pt x="15896" y="465"/>
                    <a:pt x="15800" y="453"/>
                  </a:cubicBezTo>
                  <a:cubicBezTo>
                    <a:pt x="15459" y="449"/>
                    <a:pt x="15118" y="448"/>
                    <a:pt x="14776" y="448"/>
                  </a:cubicBezTo>
                  <a:cubicBezTo>
                    <a:pt x="14094" y="448"/>
                    <a:pt x="13411" y="453"/>
                    <a:pt x="12729" y="453"/>
                  </a:cubicBezTo>
                  <a:cubicBezTo>
                    <a:pt x="11693" y="453"/>
                    <a:pt x="10669" y="429"/>
                    <a:pt x="9645" y="417"/>
                  </a:cubicBezTo>
                  <a:cubicBezTo>
                    <a:pt x="7597" y="370"/>
                    <a:pt x="5549" y="298"/>
                    <a:pt x="3489" y="191"/>
                  </a:cubicBezTo>
                  <a:cubicBezTo>
                    <a:pt x="2346" y="132"/>
                    <a:pt x="1203" y="72"/>
                    <a:pt x="4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g2b303bf5d57_1_202"/>
            <p:cNvSpPr/>
            <p:nvPr/>
          </p:nvSpPr>
          <p:spPr>
            <a:xfrm>
              <a:off x="864075" y="2455475"/>
              <a:ext cx="179825" cy="137300"/>
            </a:xfrm>
            <a:custGeom>
              <a:rect b="b" l="l" r="r" t="t"/>
              <a:pathLst>
                <a:path extrusionOk="0" h="5492" w="7193">
                  <a:moveTo>
                    <a:pt x="5658" y="0"/>
                  </a:moveTo>
                  <a:cubicBezTo>
                    <a:pt x="5527" y="0"/>
                    <a:pt x="5395" y="4"/>
                    <a:pt x="5263" y="13"/>
                  </a:cubicBezTo>
                  <a:lnTo>
                    <a:pt x="4109" y="13"/>
                  </a:lnTo>
                  <a:cubicBezTo>
                    <a:pt x="3335" y="37"/>
                    <a:pt x="2561" y="61"/>
                    <a:pt x="1799" y="84"/>
                  </a:cubicBezTo>
                  <a:lnTo>
                    <a:pt x="1215" y="96"/>
                  </a:lnTo>
                  <a:cubicBezTo>
                    <a:pt x="1120" y="96"/>
                    <a:pt x="1037" y="180"/>
                    <a:pt x="1037" y="287"/>
                  </a:cubicBezTo>
                  <a:cubicBezTo>
                    <a:pt x="1037" y="382"/>
                    <a:pt x="1120" y="465"/>
                    <a:pt x="1215" y="465"/>
                  </a:cubicBezTo>
                  <a:cubicBezTo>
                    <a:pt x="1953" y="394"/>
                    <a:pt x="2680" y="335"/>
                    <a:pt x="3406" y="311"/>
                  </a:cubicBezTo>
                  <a:cubicBezTo>
                    <a:pt x="4132" y="287"/>
                    <a:pt x="4847" y="275"/>
                    <a:pt x="5573" y="275"/>
                  </a:cubicBezTo>
                  <a:cubicBezTo>
                    <a:pt x="5673" y="275"/>
                    <a:pt x="5807" y="268"/>
                    <a:pt x="5950" y="268"/>
                  </a:cubicBezTo>
                  <a:cubicBezTo>
                    <a:pt x="6389" y="268"/>
                    <a:pt x="6919" y="329"/>
                    <a:pt x="6847" y="823"/>
                  </a:cubicBezTo>
                  <a:cubicBezTo>
                    <a:pt x="6811" y="977"/>
                    <a:pt x="6764" y="1132"/>
                    <a:pt x="6704" y="1275"/>
                  </a:cubicBezTo>
                  <a:cubicBezTo>
                    <a:pt x="6645" y="1430"/>
                    <a:pt x="6609" y="1597"/>
                    <a:pt x="6585" y="1763"/>
                  </a:cubicBezTo>
                  <a:cubicBezTo>
                    <a:pt x="6525" y="2085"/>
                    <a:pt x="6502" y="2406"/>
                    <a:pt x="6514" y="2728"/>
                  </a:cubicBezTo>
                  <a:cubicBezTo>
                    <a:pt x="6525" y="3073"/>
                    <a:pt x="6549" y="3406"/>
                    <a:pt x="6585" y="3740"/>
                  </a:cubicBezTo>
                  <a:cubicBezTo>
                    <a:pt x="6621" y="4073"/>
                    <a:pt x="6645" y="4395"/>
                    <a:pt x="6656" y="4728"/>
                  </a:cubicBezTo>
                  <a:cubicBezTo>
                    <a:pt x="6668" y="4883"/>
                    <a:pt x="6585" y="5037"/>
                    <a:pt x="6454" y="5109"/>
                  </a:cubicBezTo>
                  <a:cubicBezTo>
                    <a:pt x="6311" y="5180"/>
                    <a:pt x="6168" y="5228"/>
                    <a:pt x="6014" y="5252"/>
                  </a:cubicBezTo>
                  <a:cubicBezTo>
                    <a:pt x="5841" y="5270"/>
                    <a:pt x="5671" y="5279"/>
                    <a:pt x="5502" y="5279"/>
                  </a:cubicBezTo>
                  <a:cubicBezTo>
                    <a:pt x="5332" y="5279"/>
                    <a:pt x="5162" y="5270"/>
                    <a:pt x="4990" y="5252"/>
                  </a:cubicBezTo>
                  <a:cubicBezTo>
                    <a:pt x="4275" y="5192"/>
                    <a:pt x="3561" y="5133"/>
                    <a:pt x="2846" y="5073"/>
                  </a:cubicBezTo>
                  <a:lnTo>
                    <a:pt x="1751" y="4978"/>
                  </a:lnTo>
                  <a:cubicBezTo>
                    <a:pt x="1430" y="4954"/>
                    <a:pt x="1108" y="4954"/>
                    <a:pt x="787" y="4895"/>
                  </a:cubicBezTo>
                  <a:cubicBezTo>
                    <a:pt x="513" y="4847"/>
                    <a:pt x="251" y="4740"/>
                    <a:pt x="179" y="4442"/>
                  </a:cubicBezTo>
                  <a:cubicBezTo>
                    <a:pt x="156" y="4287"/>
                    <a:pt x="156" y="4145"/>
                    <a:pt x="179" y="3990"/>
                  </a:cubicBezTo>
                  <a:cubicBezTo>
                    <a:pt x="203" y="3811"/>
                    <a:pt x="227" y="3633"/>
                    <a:pt x="251" y="3454"/>
                  </a:cubicBezTo>
                  <a:cubicBezTo>
                    <a:pt x="358" y="2740"/>
                    <a:pt x="453" y="2025"/>
                    <a:pt x="572" y="1311"/>
                  </a:cubicBezTo>
                  <a:cubicBezTo>
                    <a:pt x="608" y="1132"/>
                    <a:pt x="632" y="954"/>
                    <a:pt x="656" y="775"/>
                  </a:cubicBezTo>
                  <a:cubicBezTo>
                    <a:pt x="663" y="718"/>
                    <a:pt x="610" y="678"/>
                    <a:pt x="564" y="678"/>
                  </a:cubicBezTo>
                  <a:cubicBezTo>
                    <a:pt x="534" y="678"/>
                    <a:pt x="506" y="696"/>
                    <a:pt x="501" y="739"/>
                  </a:cubicBezTo>
                  <a:lnTo>
                    <a:pt x="489" y="739"/>
                  </a:lnTo>
                  <a:cubicBezTo>
                    <a:pt x="382" y="1513"/>
                    <a:pt x="287" y="2275"/>
                    <a:pt x="168" y="3037"/>
                  </a:cubicBezTo>
                  <a:cubicBezTo>
                    <a:pt x="120" y="3394"/>
                    <a:pt x="48" y="3752"/>
                    <a:pt x="25" y="4109"/>
                  </a:cubicBezTo>
                  <a:cubicBezTo>
                    <a:pt x="1" y="4395"/>
                    <a:pt x="48" y="4692"/>
                    <a:pt x="287" y="4883"/>
                  </a:cubicBezTo>
                  <a:cubicBezTo>
                    <a:pt x="525" y="5026"/>
                    <a:pt x="787" y="5097"/>
                    <a:pt x="1061" y="5109"/>
                  </a:cubicBezTo>
                  <a:cubicBezTo>
                    <a:pt x="1442" y="5145"/>
                    <a:pt x="1823" y="5180"/>
                    <a:pt x="2192" y="5216"/>
                  </a:cubicBezTo>
                  <a:cubicBezTo>
                    <a:pt x="2966" y="5288"/>
                    <a:pt x="3728" y="5359"/>
                    <a:pt x="4501" y="5418"/>
                  </a:cubicBezTo>
                  <a:cubicBezTo>
                    <a:pt x="4820" y="5450"/>
                    <a:pt x="5149" y="5492"/>
                    <a:pt x="5478" y="5492"/>
                  </a:cubicBezTo>
                  <a:cubicBezTo>
                    <a:pt x="5518" y="5492"/>
                    <a:pt x="5557" y="5491"/>
                    <a:pt x="5597" y="5490"/>
                  </a:cubicBezTo>
                  <a:cubicBezTo>
                    <a:pt x="5918" y="5490"/>
                    <a:pt x="6299" y="5454"/>
                    <a:pt x="6573" y="5276"/>
                  </a:cubicBezTo>
                  <a:cubicBezTo>
                    <a:pt x="6704" y="5192"/>
                    <a:pt x="6799" y="5073"/>
                    <a:pt x="6835" y="4930"/>
                  </a:cubicBezTo>
                  <a:cubicBezTo>
                    <a:pt x="6859" y="4764"/>
                    <a:pt x="6871" y="4597"/>
                    <a:pt x="6847" y="4430"/>
                  </a:cubicBezTo>
                  <a:cubicBezTo>
                    <a:pt x="6835" y="4073"/>
                    <a:pt x="6799" y="3728"/>
                    <a:pt x="6776" y="3371"/>
                  </a:cubicBezTo>
                  <a:cubicBezTo>
                    <a:pt x="6728" y="2656"/>
                    <a:pt x="6728" y="1954"/>
                    <a:pt x="6978" y="1287"/>
                  </a:cubicBezTo>
                  <a:cubicBezTo>
                    <a:pt x="7085" y="989"/>
                    <a:pt x="7192" y="644"/>
                    <a:pt x="7002" y="358"/>
                  </a:cubicBezTo>
                  <a:cubicBezTo>
                    <a:pt x="6835" y="132"/>
                    <a:pt x="6561" y="61"/>
                    <a:pt x="6287" y="25"/>
                  </a:cubicBezTo>
                  <a:cubicBezTo>
                    <a:pt x="6081" y="10"/>
                    <a:pt x="5871" y="0"/>
                    <a:pt x="565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g2b303bf5d57_1_202"/>
            <p:cNvSpPr/>
            <p:nvPr/>
          </p:nvSpPr>
          <p:spPr>
            <a:xfrm>
              <a:off x="927775" y="2493775"/>
              <a:ext cx="44075" cy="49900"/>
            </a:xfrm>
            <a:custGeom>
              <a:rect b="b" l="l" r="r" t="t"/>
              <a:pathLst>
                <a:path extrusionOk="0" h="1996" w="1763">
                  <a:moveTo>
                    <a:pt x="342" y="237"/>
                  </a:moveTo>
                  <a:lnTo>
                    <a:pt x="341" y="240"/>
                  </a:lnTo>
                  <a:lnTo>
                    <a:pt x="341" y="240"/>
                  </a:lnTo>
                  <a:cubicBezTo>
                    <a:pt x="339" y="241"/>
                    <a:pt x="337" y="242"/>
                    <a:pt x="334" y="243"/>
                  </a:cubicBezTo>
                  <a:cubicBezTo>
                    <a:pt x="337" y="241"/>
                    <a:pt x="339" y="239"/>
                    <a:pt x="342" y="237"/>
                  </a:cubicBezTo>
                  <a:close/>
                  <a:moveTo>
                    <a:pt x="332" y="0"/>
                  </a:moveTo>
                  <a:cubicBezTo>
                    <a:pt x="297" y="0"/>
                    <a:pt x="262" y="11"/>
                    <a:pt x="227" y="29"/>
                  </a:cubicBezTo>
                  <a:cubicBezTo>
                    <a:pt x="167" y="76"/>
                    <a:pt x="132" y="148"/>
                    <a:pt x="132" y="219"/>
                  </a:cubicBezTo>
                  <a:cubicBezTo>
                    <a:pt x="120" y="398"/>
                    <a:pt x="108" y="565"/>
                    <a:pt x="84" y="731"/>
                  </a:cubicBezTo>
                  <a:cubicBezTo>
                    <a:pt x="48" y="1065"/>
                    <a:pt x="13" y="1398"/>
                    <a:pt x="1" y="1743"/>
                  </a:cubicBezTo>
                  <a:cubicBezTo>
                    <a:pt x="1" y="1797"/>
                    <a:pt x="46" y="1828"/>
                    <a:pt x="90" y="1828"/>
                  </a:cubicBezTo>
                  <a:cubicBezTo>
                    <a:pt x="124" y="1828"/>
                    <a:pt x="157" y="1809"/>
                    <a:pt x="167" y="1767"/>
                  </a:cubicBezTo>
                  <a:lnTo>
                    <a:pt x="167" y="1779"/>
                  </a:lnTo>
                  <a:cubicBezTo>
                    <a:pt x="247" y="1265"/>
                    <a:pt x="295" y="751"/>
                    <a:pt x="361" y="237"/>
                  </a:cubicBezTo>
                  <a:lnTo>
                    <a:pt x="361" y="237"/>
                  </a:lnTo>
                  <a:cubicBezTo>
                    <a:pt x="364" y="238"/>
                    <a:pt x="367" y="240"/>
                    <a:pt x="370" y="243"/>
                  </a:cubicBezTo>
                  <a:cubicBezTo>
                    <a:pt x="394" y="243"/>
                    <a:pt x="406" y="255"/>
                    <a:pt x="429" y="267"/>
                  </a:cubicBezTo>
                  <a:cubicBezTo>
                    <a:pt x="477" y="315"/>
                    <a:pt x="537" y="362"/>
                    <a:pt x="572" y="422"/>
                  </a:cubicBezTo>
                  <a:cubicBezTo>
                    <a:pt x="679" y="529"/>
                    <a:pt x="787" y="648"/>
                    <a:pt x="894" y="755"/>
                  </a:cubicBezTo>
                  <a:cubicBezTo>
                    <a:pt x="1069" y="940"/>
                    <a:pt x="1243" y="1132"/>
                    <a:pt x="1418" y="1326"/>
                  </a:cubicBezTo>
                  <a:lnTo>
                    <a:pt x="1418" y="1326"/>
                  </a:lnTo>
                  <a:cubicBezTo>
                    <a:pt x="1061" y="1467"/>
                    <a:pt x="705" y="1602"/>
                    <a:pt x="358" y="1755"/>
                  </a:cubicBezTo>
                  <a:cubicBezTo>
                    <a:pt x="298" y="1767"/>
                    <a:pt x="263" y="1839"/>
                    <a:pt x="275" y="1898"/>
                  </a:cubicBezTo>
                  <a:cubicBezTo>
                    <a:pt x="285" y="1951"/>
                    <a:pt x="344" y="1995"/>
                    <a:pt x="399" y="1995"/>
                  </a:cubicBezTo>
                  <a:cubicBezTo>
                    <a:pt x="405" y="1995"/>
                    <a:pt x="411" y="1995"/>
                    <a:pt x="418" y="1993"/>
                  </a:cubicBezTo>
                  <a:cubicBezTo>
                    <a:pt x="834" y="1827"/>
                    <a:pt x="1239" y="1648"/>
                    <a:pt x="1656" y="1481"/>
                  </a:cubicBezTo>
                  <a:cubicBezTo>
                    <a:pt x="1739" y="1458"/>
                    <a:pt x="1763" y="1339"/>
                    <a:pt x="1703" y="1279"/>
                  </a:cubicBezTo>
                  <a:cubicBezTo>
                    <a:pt x="1489" y="1029"/>
                    <a:pt x="1263" y="791"/>
                    <a:pt x="1037" y="553"/>
                  </a:cubicBezTo>
                  <a:cubicBezTo>
                    <a:pt x="918" y="434"/>
                    <a:pt x="810" y="327"/>
                    <a:pt x="691" y="207"/>
                  </a:cubicBezTo>
                  <a:cubicBezTo>
                    <a:pt x="608" y="112"/>
                    <a:pt x="501" y="41"/>
                    <a:pt x="370" y="5"/>
                  </a:cubicBezTo>
                  <a:cubicBezTo>
                    <a:pt x="357" y="2"/>
                    <a:pt x="344" y="0"/>
                    <a:pt x="33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g2b303bf5d57_1_202"/>
            <p:cNvSpPr/>
            <p:nvPr/>
          </p:nvSpPr>
          <p:spPr>
            <a:xfrm>
              <a:off x="3317075" y="3610700"/>
              <a:ext cx="27100" cy="27100"/>
            </a:xfrm>
            <a:custGeom>
              <a:rect b="b" l="l" r="r" t="t"/>
              <a:pathLst>
                <a:path extrusionOk="0" h="1084" w="1084">
                  <a:moveTo>
                    <a:pt x="536" y="0"/>
                  </a:moveTo>
                  <a:cubicBezTo>
                    <a:pt x="238" y="0"/>
                    <a:pt x="0" y="238"/>
                    <a:pt x="0" y="548"/>
                  </a:cubicBezTo>
                  <a:cubicBezTo>
                    <a:pt x="0" y="846"/>
                    <a:pt x="238" y="1084"/>
                    <a:pt x="536" y="1084"/>
                  </a:cubicBezTo>
                  <a:cubicBezTo>
                    <a:pt x="834" y="1084"/>
                    <a:pt x="1084" y="846"/>
                    <a:pt x="1084" y="548"/>
                  </a:cubicBezTo>
                  <a:cubicBezTo>
                    <a:pt x="1084" y="238"/>
                    <a:pt x="834" y="0"/>
                    <a:pt x="536" y="0"/>
                  </a:cubicBezTo>
                  <a:close/>
                </a:path>
              </a:pathLst>
            </a:custGeom>
            <a:solidFill>
              <a:srgbClr val="2D24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g2b303bf5d57_1_202"/>
            <p:cNvSpPr/>
            <p:nvPr/>
          </p:nvSpPr>
          <p:spPr>
            <a:xfrm>
              <a:off x="3359925" y="3610700"/>
              <a:ext cx="27125" cy="27100"/>
            </a:xfrm>
            <a:custGeom>
              <a:rect b="b" l="l" r="r" t="t"/>
              <a:pathLst>
                <a:path extrusionOk="0" h="1084" w="1085">
                  <a:moveTo>
                    <a:pt x="537" y="0"/>
                  </a:moveTo>
                  <a:cubicBezTo>
                    <a:pt x="239" y="0"/>
                    <a:pt x="1" y="238"/>
                    <a:pt x="1" y="548"/>
                  </a:cubicBezTo>
                  <a:cubicBezTo>
                    <a:pt x="1" y="846"/>
                    <a:pt x="239" y="1084"/>
                    <a:pt x="537" y="1084"/>
                  </a:cubicBezTo>
                  <a:cubicBezTo>
                    <a:pt x="834" y="1084"/>
                    <a:pt x="1084" y="846"/>
                    <a:pt x="1084" y="548"/>
                  </a:cubicBezTo>
                  <a:cubicBezTo>
                    <a:pt x="1084" y="238"/>
                    <a:pt x="834" y="0"/>
                    <a:pt x="537" y="0"/>
                  </a:cubicBezTo>
                  <a:close/>
                </a:path>
              </a:pathLst>
            </a:custGeom>
            <a:solidFill>
              <a:srgbClr val="2D24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g2b303bf5d57_1_202"/>
            <p:cNvSpPr/>
            <p:nvPr/>
          </p:nvSpPr>
          <p:spPr>
            <a:xfrm>
              <a:off x="3402500" y="3610700"/>
              <a:ext cx="27100" cy="27100"/>
            </a:xfrm>
            <a:custGeom>
              <a:rect b="b" l="l" r="r" t="t"/>
              <a:pathLst>
                <a:path extrusionOk="0" h="1084" w="1084">
                  <a:moveTo>
                    <a:pt x="548" y="0"/>
                  </a:moveTo>
                  <a:cubicBezTo>
                    <a:pt x="250" y="0"/>
                    <a:pt x="0" y="238"/>
                    <a:pt x="0" y="548"/>
                  </a:cubicBezTo>
                  <a:cubicBezTo>
                    <a:pt x="0" y="846"/>
                    <a:pt x="250" y="1084"/>
                    <a:pt x="548" y="1084"/>
                  </a:cubicBezTo>
                  <a:cubicBezTo>
                    <a:pt x="846" y="1084"/>
                    <a:pt x="1084" y="846"/>
                    <a:pt x="1084" y="548"/>
                  </a:cubicBezTo>
                  <a:cubicBezTo>
                    <a:pt x="1084" y="238"/>
                    <a:pt x="846" y="0"/>
                    <a:pt x="548" y="0"/>
                  </a:cubicBezTo>
                  <a:close/>
                </a:path>
              </a:pathLst>
            </a:custGeom>
            <a:solidFill>
              <a:srgbClr val="2D24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g2b303bf5d57_1_202"/>
            <p:cNvSpPr/>
            <p:nvPr/>
          </p:nvSpPr>
          <p:spPr>
            <a:xfrm>
              <a:off x="3369150" y="2592700"/>
              <a:ext cx="27125" cy="27125"/>
            </a:xfrm>
            <a:custGeom>
              <a:rect b="b" l="l" r="r" t="t"/>
              <a:pathLst>
                <a:path extrusionOk="0" h="1085" w="1085">
                  <a:moveTo>
                    <a:pt x="549" y="1"/>
                  </a:moveTo>
                  <a:cubicBezTo>
                    <a:pt x="251" y="1"/>
                    <a:pt x="1" y="239"/>
                    <a:pt x="1" y="537"/>
                  </a:cubicBezTo>
                  <a:cubicBezTo>
                    <a:pt x="1" y="834"/>
                    <a:pt x="251" y="1084"/>
                    <a:pt x="549" y="1084"/>
                  </a:cubicBezTo>
                  <a:cubicBezTo>
                    <a:pt x="846" y="1084"/>
                    <a:pt x="1084" y="834"/>
                    <a:pt x="1084" y="537"/>
                  </a:cubicBezTo>
                  <a:cubicBezTo>
                    <a:pt x="1084" y="239"/>
                    <a:pt x="846" y="1"/>
                    <a:pt x="549" y="1"/>
                  </a:cubicBezTo>
                  <a:close/>
                </a:path>
              </a:pathLst>
            </a:custGeom>
            <a:solidFill>
              <a:srgbClr val="2D24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g2b303bf5d57_1_202"/>
            <p:cNvSpPr/>
            <p:nvPr/>
          </p:nvSpPr>
          <p:spPr>
            <a:xfrm>
              <a:off x="3412025" y="2592700"/>
              <a:ext cx="27100" cy="27125"/>
            </a:xfrm>
            <a:custGeom>
              <a:rect b="b" l="l" r="r" t="t"/>
              <a:pathLst>
                <a:path extrusionOk="0" h="1085" w="1084">
                  <a:moveTo>
                    <a:pt x="548" y="1"/>
                  </a:moveTo>
                  <a:cubicBezTo>
                    <a:pt x="250" y="1"/>
                    <a:pt x="0" y="239"/>
                    <a:pt x="0" y="537"/>
                  </a:cubicBezTo>
                  <a:cubicBezTo>
                    <a:pt x="0" y="834"/>
                    <a:pt x="250" y="1084"/>
                    <a:pt x="548" y="1084"/>
                  </a:cubicBezTo>
                  <a:cubicBezTo>
                    <a:pt x="846" y="1084"/>
                    <a:pt x="1084" y="834"/>
                    <a:pt x="1084" y="537"/>
                  </a:cubicBezTo>
                  <a:cubicBezTo>
                    <a:pt x="1084" y="239"/>
                    <a:pt x="846" y="1"/>
                    <a:pt x="548" y="1"/>
                  </a:cubicBezTo>
                  <a:close/>
                </a:path>
              </a:pathLst>
            </a:custGeom>
            <a:solidFill>
              <a:srgbClr val="2D24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g2b303bf5d57_1_202"/>
            <p:cNvSpPr/>
            <p:nvPr/>
          </p:nvSpPr>
          <p:spPr>
            <a:xfrm>
              <a:off x="3454875" y="2592700"/>
              <a:ext cx="27125" cy="27125"/>
            </a:xfrm>
            <a:custGeom>
              <a:rect b="b" l="l" r="r" t="t"/>
              <a:pathLst>
                <a:path extrusionOk="0" h="1085" w="1085">
                  <a:moveTo>
                    <a:pt x="549" y="1"/>
                  </a:moveTo>
                  <a:cubicBezTo>
                    <a:pt x="239" y="1"/>
                    <a:pt x="1" y="239"/>
                    <a:pt x="1" y="537"/>
                  </a:cubicBezTo>
                  <a:cubicBezTo>
                    <a:pt x="1" y="834"/>
                    <a:pt x="239" y="1084"/>
                    <a:pt x="549" y="1084"/>
                  </a:cubicBezTo>
                  <a:cubicBezTo>
                    <a:pt x="846" y="1084"/>
                    <a:pt x="1084" y="834"/>
                    <a:pt x="1084" y="537"/>
                  </a:cubicBezTo>
                  <a:cubicBezTo>
                    <a:pt x="1084" y="239"/>
                    <a:pt x="846" y="1"/>
                    <a:pt x="549" y="1"/>
                  </a:cubicBezTo>
                  <a:close/>
                </a:path>
              </a:pathLst>
            </a:custGeom>
            <a:solidFill>
              <a:srgbClr val="2D24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g2b303bf5d57_1_202"/>
            <p:cNvSpPr/>
            <p:nvPr/>
          </p:nvSpPr>
          <p:spPr>
            <a:xfrm>
              <a:off x="938200" y="3111225"/>
              <a:ext cx="27100" cy="27125"/>
            </a:xfrm>
            <a:custGeom>
              <a:rect b="b" l="l" r="r" t="t"/>
              <a:pathLst>
                <a:path extrusionOk="0" h="1085" w="1084">
                  <a:moveTo>
                    <a:pt x="548" y="1"/>
                  </a:moveTo>
                  <a:cubicBezTo>
                    <a:pt x="251" y="1"/>
                    <a:pt x="1" y="251"/>
                    <a:pt x="1" y="548"/>
                  </a:cubicBezTo>
                  <a:cubicBezTo>
                    <a:pt x="1" y="846"/>
                    <a:pt x="251" y="1084"/>
                    <a:pt x="548" y="1084"/>
                  </a:cubicBezTo>
                  <a:cubicBezTo>
                    <a:pt x="846" y="1084"/>
                    <a:pt x="1084" y="846"/>
                    <a:pt x="1084" y="548"/>
                  </a:cubicBezTo>
                  <a:cubicBezTo>
                    <a:pt x="1084" y="251"/>
                    <a:pt x="846" y="1"/>
                    <a:pt x="548" y="1"/>
                  </a:cubicBezTo>
                  <a:close/>
                </a:path>
              </a:pathLst>
            </a:custGeom>
            <a:solidFill>
              <a:srgbClr val="2D24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g2b303bf5d57_1_202"/>
            <p:cNvSpPr/>
            <p:nvPr/>
          </p:nvSpPr>
          <p:spPr>
            <a:xfrm>
              <a:off x="981075" y="3111225"/>
              <a:ext cx="27100" cy="27125"/>
            </a:xfrm>
            <a:custGeom>
              <a:rect b="b" l="l" r="r" t="t"/>
              <a:pathLst>
                <a:path extrusionOk="0" h="1085" w="1084">
                  <a:moveTo>
                    <a:pt x="548" y="1"/>
                  </a:moveTo>
                  <a:cubicBezTo>
                    <a:pt x="250" y="1"/>
                    <a:pt x="0" y="251"/>
                    <a:pt x="0" y="548"/>
                  </a:cubicBezTo>
                  <a:cubicBezTo>
                    <a:pt x="0" y="846"/>
                    <a:pt x="250" y="1084"/>
                    <a:pt x="548" y="1084"/>
                  </a:cubicBezTo>
                  <a:cubicBezTo>
                    <a:pt x="845" y="1084"/>
                    <a:pt x="1083" y="846"/>
                    <a:pt x="1083" y="548"/>
                  </a:cubicBezTo>
                  <a:cubicBezTo>
                    <a:pt x="1083" y="251"/>
                    <a:pt x="845" y="1"/>
                    <a:pt x="548" y="1"/>
                  </a:cubicBezTo>
                  <a:close/>
                </a:path>
              </a:pathLst>
            </a:custGeom>
            <a:solidFill>
              <a:srgbClr val="2D24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g2b303bf5d57_1_202"/>
            <p:cNvSpPr/>
            <p:nvPr/>
          </p:nvSpPr>
          <p:spPr>
            <a:xfrm>
              <a:off x="1023925" y="3111225"/>
              <a:ext cx="27100" cy="27125"/>
            </a:xfrm>
            <a:custGeom>
              <a:rect b="b" l="l" r="r" t="t"/>
              <a:pathLst>
                <a:path extrusionOk="0" h="1085" w="1084">
                  <a:moveTo>
                    <a:pt x="548" y="1"/>
                  </a:moveTo>
                  <a:cubicBezTo>
                    <a:pt x="239" y="1"/>
                    <a:pt x="1" y="251"/>
                    <a:pt x="1" y="548"/>
                  </a:cubicBezTo>
                  <a:cubicBezTo>
                    <a:pt x="1" y="846"/>
                    <a:pt x="239" y="1084"/>
                    <a:pt x="548" y="1084"/>
                  </a:cubicBezTo>
                  <a:cubicBezTo>
                    <a:pt x="846" y="1084"/>
                    <a:pt x="1084" y="846"/>
                    <a:pt x="1084" y="548"/>
                  </a:cubicBezTo>
                  <a:cubicBezTo>
                    <a:pt x="1084" y="251"/>
                    <a:pt x="846" y="1"/>
                    <a:pt x="548" y="1"/>
                  </a:cubicBezTo>
                  <a:close/>
                </a:path>
              </a:pathLst>
            </a:custGeom>
            <a:solidFill>
              <a:srgbClr val="2D24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75" name="Google Shape;375;g2b303bf5d57_1_202"/>
          <p:cNvPicPr preferRelativeResize="0"/>
          <p:nvPr/>
        </p:nvPicPr>
        <p:blipFill rotWithShape="1">
          <a:blip r:embed="rId3">
            <a:alphaModFix/>
          </a:blip>
          <a:srcRect b="0" l="0" r="12111" t="0"/>
          <a:stretch/>
        </p:blipFill>
        <p:spPr>
          <a:xfrm>
            <a:off x="1244038" y="2846812"/>
            <a:ext cx="1561575" cy="1292226"/>
          </a:xfrm>
          <a:prstGeom prst="rect">
            <a:avLst/>
          </a:prstGeom>
          <a:noFill/>
          <a:ln>
            <a:noFill/>
          </a:ln>
        </p:spPr>
      </p:pic>
      <p:pic>
        <p:nvPicPr>
          <p:cNvPr id="376" name="Google Shape;376;g2b303bf5d57_1_202"/>
          <p:cNvPicPr preferRelativeResize="0"/>
          <p:nvPr/>
        </p:nvPicPr>
        <p:blipFill rotWithShape="1">
          <a:blip r:embed="rId4">
            <a:alphaModFix/>
          </a:blip>
          <a:srcRect b="0" l="0" r="0" t="0"/>
          <a:stretch/>
        </p:blipFill>
        <p:spPr>
          <a:xfrm>
            <a:off x="112321" y="4347429"/>
            <a:ext cx="1227602" cy="683310"/>
          </a:xfrm>
          <a:prstGeom prst="rect">
            <a:avLst/>
          </a:prstGeom>
          <a:noFill/>
          <a:ln>
            <a:noFill/>
          </a:ln>
        </p:spPr>
      </p:pic>
      <p:pic>
        <p:nvPicPr>
          <p:cNvPr id="377" name="Google Shape;377;g2b303bf5d57_1_202"/>
          <p:cNvPicPr preferRelativeResize="0"/>
          <p:nvPr/>
        </p:nvPicPr>
        <p:blipFill rotWithShape="1">
          <a:blip r:embed="rId5">
            <a:alphaModFix/>
          </a:blip>
          <a:srcRect b="0" l="0" r="0" t="0"/>
          <a:stretch/>
        </p:blipFill>
        <p:spPr>
          <a:xfrm>
            <a:off x="1532504" y="4347425"/>
            <a:ext cx="1080527" cy="665227"/>
          </a:xfrm>
          <a:prstGeom prst="rect">
            <a:avLst/>
          </a:prstGeom>
          <a:noFill/>
          <a:ln>
            <a:noFill/>
          </a:ln>
        </p:spPr>
      </p:pic>
      <p:pic>
        <p:nvPicPr>
          <p:cNvPr id="378" name="Google Shape;378;g2b303bf5d57_1_202"/>
          <p:cNvPicPr preferRelativeResize="0"/>
          <p:nvPr/>
        </p:nvPicPr>
        <p:blipFill rotWithShape="1">
          <a:blip r:embed="rId6">
            <a:alphaModFix/>
          </a:blip>
          <a:srcRect b="18059" l="0" r="0" t="0"/>
          <a:stretch/>
        </p:blipFill>
        <p:spPr>
          <a:xfrm>
            <a:off x="2805625" y="4347426"/>
            <a:ext cx="977300" cy="665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6"/>
          <p:cNvSpPr txBox="1"/>
          <p:nvPr/>
        </p:nvSpPr>
        <p:spPr>
          <a:xfrm>
            <a:off x="1507498" y="111925"/>
            <a:ext cx="6129000" cy="1070100"/>
          </a:xfrm>
          <a:prstGeom prst="rect">
            <a:avLst/>
          </a:prstGeom>
          <a:noFill/>
          <a:ln>
            <a:noFill/>
          </a:ln>
        </p:spPr>
        <p:txBody>
          <a:bodyPr anchorCtr="0" anchor="ctr" bIns="34275" lIns="68575" spcFirstLastPara="1" rIns="68575" wrap="square" tIns="34275">
            <a:noAutofit/>
          </a:bodyPr>
          <a:lstStyle/>
          <a:p>
            <a:pPr indent="0" lvl="0" marL="0" marR="0" rtl="0" algn="ctr">
              <a:lnSpc>
                <a:spcPct val="70000"/>
              </a:lnSpc>
              <a:spcBef>
                <a:spcPts val="0"/>
              </a:spcBef>
              <a:spcAft>
                <a:spcPts val="0"/>
              </a:spcAft>
              <a:buClr>
                <a:schemeClr val="dk1"/>
              </a:buClr>
              <a:buSzPts val="3300"/>
              <a:buFont typeface="Calibri"/>
              <a:buNone/>
            </a:pPr>
            <a:r>
              <a:t/>
            </a:r>
            <a:endParaRPr b="1" i="0" sz="3300" u="none" cap="none" strike="noStrike">
              <a:solidFill>
                <a:schemeClr val="lt1"/>
              </a:solidFill>
              <a:latin typeface="Arial"/>
              <a:ea typeface="Arial"/>
              <a:cs typeface="Arial"/>
              <a:sym typeface="Arial"/>
            </a:endParaRPr>
          </a:p>
          <a:p>
            <a:pPr indent="0" lvl="0" marL="0" marR="0" rtl="0" algn="ctr">
              <a:lnSpc>
                <a:spcPct val="70000"/>
              </a:lnSpc>
              <a:spcBef>
                <a:spcPts val="0"/>
              </a:spcBef>
              <a:spcAft>
                <a:spcPts val="0"/>
              </a:spcAft>
              <a:buClr>
                <a:schemeClr val="dk1"/>
              </a:buClr>
              <a:buSzPts val="3300"/>
              <a:buFont typeface="Calibri"/>
              <a:buNone/>
            </a:pPr>
            <a:r>
              <a:rPr b="1" i="0" lang="en" sz="3000" u="none" cap="none" strike="noStrike">
                <a:solidFill>
                  <a:srgbClr val="414141"/>
                </a:solidFill>
                <a:latin typeface="Merriweather"/>
                <a:ea typeface="Merriweather"/>
                <a:cs typeface="Merriweather"/>
                <a:sym typeface="Merriweather"/>
              </a:rPr>
              <a:t>PennPREP</a:t>
            </a:r>
            <a:endParaRPr b="1" i="0" sz="3000" u="none" cap="none" strike="noStrike">
              <a:solidFill>
                <a:srgbClr val="414141"/>
              </a:solidFill>
              <a:latin typeface="Merriweather"/>
              <a:ea typeface="Merriweather"/>
              <a:cs typeface="Merriweather"/>
              <a:sym typeface="Merriweather"/>
            </a:endParaRPr>
          </a:p>
          <a:p>
            <a:pPr indent="0" lvl="0" marL="0" marR="0" rtl="0" algn="ctr">
              <a:lnSpc>
                <a:spcPct val="70000"/>
              </a:lnSpc>
              <a:spcBef>
                <a:spcPts val="0"/>
              </a:spcBef>
              <a:spcAft>
                <a:spcPts val="0"/>
              </a:spcAft>
              <a:buClr>
                <a:schemeClr val="dk1"/>
              </a:buClr>
              <a:buSzPts val="2800"/>
              <a:buFont typeface="Calibri"/>
              <a:buNone/>
            </a:pPr>
            <a:r>
              <a:t/>
            </a:r>
            <a:endParaRPr b="1" i="0" sz="2800" u="none" cap="none" strike="noStrike">
              <a:solidFill>
                <a:schemeClr val="lt1"/>
              </a:solidFill>
              <a:latin typeface="Merriweather"/>
              <a:ea typeface="Merriweather"/>
              <a:cs typeface="Merriweather"/>
              <a:sym typeface="Merriweather"/>
            </a:endParaRPr>
          </a:p>
          <a:p>
            <a:pPr indent="0" lvl="0" marL="0" marR="0" rtl="0" algn="ctr">
              <a:lnSpc>
                <a:spcPct val="70000"/>
              </a:lnSpc>
              <a:spcBef>
                <a:spcPts val="0"/>
              </a:spcBef>
              <a:spcAft>
                <a:spcPts val="0"/>
              </a:spcAft>
              <a:buClr>
                <a:schemeClr val="dk1"/>
              </a:buClr>
              <a:buSzPts val="2800"/>
              <a:buFont typeface="Calibri"/>
              <a:buNone/>
            </a:pPr>
            <a:r>
              <a:rPr b="1" i="0" lang="en" sz="1800" u="none" cap="none" strike="noStrike">
                <a:solidFill>
                  <a:schemeClr val="lt1"/>
                </a:solidFill>
                <a:latin typeface="Merriweather"/>
                <a:ea typeface="Merriweather"/>
                <a:cs typeface="Merriweather"/>
                <a:sym typeface="Merriweather"/>
              </a:rPr>
              <a:t>Post-Baccalaureate Research Education Program</a:t>
            </a:r>
            <a:endParaRPr i="0" sz="1800" u="none" cap="none" strike="noStrike">
              <a:solidFill>
                <a:schemeClr val="lt1"/>
              </a:solidFill>
              <a:latin typeface="Merriweather"/>
              <a:ea typeface="Merriweather"/>
              <a:cs typeface="Merriweather"/>
              <a:sym typeface="Merriweather"/>
            </a:endParaRPr>
          </a:p>
          <a:p>
            <a:pPr indent="0" lvl="0" marL="0" marR="0" rtl="0" algn="ctr">
              <a:lnSpc>
                <a:spcPct val="70000"/>
              </a:lnSpc>
              <a:spcBef>
                <a:spcPts val="0"/>
              </a:spcBef>
              <a:spcAft>
                <a:spcPts val="0"/>
              </a:spcAft>
              <a:buClr>
                <a:schemeClr val="dk1"/>
              </a:buClr>
              <a:buSzPts val="3300"/>
              <a:buFont typeface="Calibri"/>
              <a:buNone/>
            </a:pPr>
            <a:r>
              <a:t/>
            </a:r>
            <a:endParaRPr b="1" i="0" sz="3300" u="none" cap="none" strike="noStrike">
              <a:solidFill>
                <a:schemeClr val="lt1"/>
              </a:solidFill>
              <a:latin typeface="Calibri"/>
              <a:ea typeface="Calibri"/>
              <a:cs typeface="Calibri"/>
              <a:sym typeface="Calibri"/>
            </a:endParaRPr>
          </a:p>
        </p:txBody>
      </p:sp>
      <p:pic>
        <p:nvPicPr>
          <p:cNvPr id="462" name="Google Shape;462;p6"/>
          <p:cNvPicPr preferRelativeResize="0"/>
          <p:nvPr/>
        </p:nvPicPr>
        <p:blipFill rotWithShape="1">
          <a:blip r:embed="rId3">
            <a:alphaModFix/>
          </a:blip>
          <a:srcRect b="0" l="0" r="0" t="0"/>
          <a:stretch/>
        </p:blipFill>
        <p:spPr>
          <a:xfrm>
            <a:off x="5332808" y="2224088"/>
            <a:ext cx="3582737" cy="1814513"/>
          </a:xfrm>
          <a:prstGeom prst="rect">
            <a:avLst/>
          </a:prstGeom>
          <a:noFill/>
          <a:ln>
            <a:noFill/>
          </a:ln>
        </p:spPr>
      </p:pic>
      <p:sp>
        <p:nvSpPr>
          <p:cNvPr id="463" name="Google Shape;463;p6">
            <a:hlinkClick r:id="rId4"/>
          </p:cNvPr>
          <p:cNvSpPr/>
          <p:nvPr/>
        </p:nvSpPr>
        <p:spPr>
          <a:xfrm>
            <a:off x="2181300" y="1099775"/>
            <a:ext cx="4781400" cy="276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i="0" lang="en" sz="1400" u="sng" cap="none" strike="noStrike">
                <a:solidFill>
                  <a:schemeClr val="lt1"/>
                </a:solidFill>
                <a:latin typeface="Merriweather"/>
                <a:ea typeface="Merriweather"/>
                <a:cs typeface="Merriweather"/>
                <a:sym typeface="Merriweather"/>
                <a:hlinkClick r:id="rId5">
                  <a:extLst>
                    <a:ext uri="{A12FA001-AC4F-418D-AE19-62706E023703}">
                      <ahyp:hlinkClr val="tx"/>
                    </a:ext>
                  </a:extLst>
                </a:hlinkClick>
              </a:rPr>
              <a:t>https://www.med.upenn.edu/prep/admission.shtml</a:t>
            </a:r>
            <a:endParaRPr i="0" sz="1400" u="none" cap="none" strike="noStrike">
              <a:solidFill>
                <a:schemeClr val="lt1"/>
              </a:solidFill>
              <a:latin typeface="Merriweather"/>
              <a:ea typeface="Merriweather"/>
              <a:cs typeface="Merriweather"/>
              <a:sym typeface="Merriweather"/>
            </a:endParaRPr>
          </a:p>
        </p:txBody>
      </p:sp>
      <p:sp>
        <p:nvSpPr>
          <p:cNvPr id="464" name="Google Shape;464;p6"/>
          <p:cNvSpPr/>
          <p:nvPr/>
        </p:nvSpPr>
        <p:spPr>
          <a:xfrm>
            <a:off x="95250" y="1458922"/>
            <a:ext cx="4572000" cy="3808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lt1"/>
              </a:buClr>
              <a:buSzPts val="1200"/>
              <a:buFont typeface="Merriweather"/>
              <a:buChar char="•"/>
            </a:pPr>
            <a:r>
              <a:rPr i="0" lang="en" sz="1200" u="none" cap="none" strike="noStrike">
                <a:solidFill>
                  <a:schemeClr val="lt1"/>
                </a:solidFill>
                <a:latin typeface="Merriweather"/>
                <a:ea typeface="Merriweather"/>
                <a:cs typeface="Merriweather"/>
                <a:sym typeface="Merriweather"/>
              </a:rPr>
              <a:t>Research seminars, retreats, and conferences</a:t>
            </a:r>
            <a:endParaRPr i="0" sz="1200" u="none" cap="none" strike="noStrike">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Clr>
                <a:schemeClr val="dk1"/>
              </a:buClr>
              <a:buSzPts val="1400"/>
              <a:buFont typeface="Arial"/>
              <a:buNone/>
            </a:pPr>
            <a:r>
              <a:t/>
            </a:r>
            <a:endParaRPr i="0" sz="1200" u="none" cap="none" strike="noStrike">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Clr>
                <a:schemeClr val="lt1"/>
              </a:buClr>
              <a:buSzPts val="1200"/>
              <a:buFont typeface="Merriweather"/>
              <a:buChar char="•"/>
            </a:pPr>
            <a:r>
              <a:rPr i="0" lang="en" sz="1200" u="none" cap="none" strike="noStrike">
                <a:solidFill>
                  <a:schemeClr val="lt1"/>
                </a:solidFill>
                <a:latin typeface="Merriweather"/>
                <a:ea typeface="Merriweather"/>
                <a:cs typeface="Merriweather"/>
                <a:sym typeface="Merriweather"/>
              </a:rPr>
              <a:t>One academic course per semester</a:t>
            </a:r>
            <a:endParaRPr i="0" sz="1200" u="none" cap="none" strike="noStrike">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Clr>
                <a:schemeClr val="dk1"/>
              </a:buClr>
              <a:buSzPts val="1400"/>
              <a:buFont typeface="Arial"/>
              <a:buNone/>
            </a:pPr>
            <a:r>
              <a:t/>
            </a:r>
            <a:endParaRPr i="0" sz="1200" u="none" cap="none" strike="noStrike">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Clr>
                <a:schemeClr val="lt1"/>
              </a:buClr>
              <a:buSzPts val="1200"/>
              <a:buFont typeface="Merriweather"/>
              <a:buChar char="•"/>
            </a:pPr>
            <a:r>
              <a:rPr i="0" lang="en" sz="1200" u="none" cap="none" strike="noStrike">
                <a:solidFill>
                  <a:schemeClr val="lt1"/>
                </a:solidFill>
                <a:latin typeface="Merriweather"/>
                <a:ea typeface="Merriweather"/>
                <a:cs typeface="Merriweather"/>
                <a:sym typeface="Merriweather"/>
              </a:rPr>
              <a:t>Workshops in scientific writing, public speaking, career advising, and Responsible Conduct of Research (RCR)</a:t>
            </a:r>
            <a:endParaRPr i="0" sz="1200" u="none" cap="none" strike="noStrike">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Clr>
                <a:schemeClr val="dk1"/>
              </a:buClr>
              <a:buSzPts val="1400"/>
              <a:buFont typeface="Arial"/>
              <a:buNone/>
            </a:pPr>
            <a:r>
              <a:t/>
            </a:r>
            <a:endParaRPr i="0" sz="1200" u="none" cap="none" strike="noStrike">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Clr>
                <a:schemeClr val="lt1"/>
              </a:buClr>
              <a:buSzPts val="1200"/>
              <a:buFont typeface="Merriweather"/>
              <a:buChar char="•"/>
            </a:pPr>
            <a:r>
              <a:rPr i="0" lang="en" sz="1200" u="none" cap="none" strike="noStrike">
                <a:solidFill>
                  <a:schemeClr val="lt1"/>
                </a:solidFill>
                <a:latin typeface="Merriweather"/>
                <a:ea typeface="Merriweather"/>
                <a:cs typeface="Merriweather"/>
                <a:sym typeface="Merriweather"/>
              </a:rPr>
              <a:t>Standardized test preparation courses</a:t>
            </a:r>
            <a:endParaRPr i="0" sz="1200" u="none" cap="none" strike="noStrike">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Clr>
                <a:schemeClr val="dk1"/>
              </a:buClr>
              <a:buSzPts val="1400"/>
              <a:buFont typeface="Arial"/>
              <a:buNone/>
            </a:pPr>
            <a:r>
              <a:t/>
            </a:r>
            <a:endParaRPr i="0" sz="1200" u="none" cap="none" strike="noStrike">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Clr>
                <a:schemeClr val="lt1"/>
              </a:buClr>
              <a:buSzPts val="1200"/>
              <a:buFont typeface="Merriweather"/>
              <a:buChar char="•"/>
            </a:pPr>
            <a:r>
              <a:rPr i="0" lang="en" sz="1200" u="none" cap="none" strike="noStrike">
                <a:solidFill>
                  <a:schemeClr val="lt1"/>
                </a:solidFill>
                <a:latin typeface="Merriweather"/>
                <a:ea typeface="Merriweather"/>
                <a:cs typeface="Merriweather"/>
                <a:sym typeface="Merriweather"/>
              </a:rPr>
              <a:t>Application assistance, with a focus on the personal essay and interview skills</a:t>
            </a:r>
            <a:endParaRPr i="0" sz="1200" u="none" cap="none" strike="noStrike">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Clr>
                <a:schemeClr val="dk1"/>
              </a:buClr>
              <a:buSzPts val="1400"/>
              <a:buFont typeface="Arial"/>
              <a:buNone/>
            </a:pPr>
            <a:r>
              <a:t/>
            </a:r>
            <a:endParaRPr i="0" sz="1200" u="none" cap="none" strike="noStrike">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Clr>
                <a:schemeClr val="lt1"/>
              </a:buClr>
              <a:buSzPts val="1200"/>
              <a:buFont typeface="Merriweather"/>
              <a:buChar char="•"/>
            </a:pPr>
            <a:r>
              <a:rPr i="0" lang="en" sz="1200" u="none" cap="none" strike="noStrike">
                <a:solidFill>
                  <a:schemeClr val="lt1"/>
                </a:solidFill>
                <a:latin typeface="Merriweather"/>
                <a:ea typeface="Merriweather"/>
                <a:cs typeface="Merriweather"/>
                <a:sym typeface="Merriweather"/>
              </a:rPr>
              <a:t>Social activities with other PREP scholars, program staff, undergraduate interns, graduate students, and laboratory associates</a:t>
            </a:r>
            <a:endParaRPr i="0" sz="1200" u="none" cap="none" strike="noStrike">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Clr>
                <a:schemeClr val="dk1"/>
              </a:buClr>
              <a:buSzPts val="1400"/>
              <a:buFont typeface="Arial"/>
              <a:buNone/>
            </a:pPr>
            <a:r>
              <a:t/>
            </a:r>
            <a:endParaRPr i="0" sz="1200" u="none" cap="none" strike="noStrike">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Clr>
                <a:schemeClr val="lt1"/>
              </a:buClr>
              <a:buSzPts val="1200"/>
              <a:buFont typeface="Merriweather"/>
              <a:buChar char="•"/>
            </a:pPr>
            <a:r>
              <a:rPr i="0" lang="en" sz="1200" u="none" cap="none" strike="noStrike">
                <a:solidFill>
                  <a:schemeClr val="lt1"/>
                </a:solidFill>
                <a:latin typeface="Merriweather"/>
                <a:ea typeface="Merriweather"/>
                <a:cs typeface="Merriweather"/>
                <a:sym typeface="Merriweather"/>
              </a:rPr>
              <a:t>PREP scholars also receive a competitive stipend, including health insurance</a:t>
            </a:r>
            <a:endParaRPr i="0" sz="1200" u="none" cap="none" strike="noStrike">
              <a:solidFill>
                <a:schemeClr val="lt1"/>
              </a:solidFill>
              <a:latin typeface="Merriweather"/>
              <a:ea typeface="Merriweather"/>
              <a:cs typeface="Merriweather"/>
              <a:sym typeface="Merriweather"/>
            </a:endParaRPr>
          </a:p>
        </p:txBody>
      </p:sp>
      <p:pic>
        <p:nvPicPr>
          <p:cNvPr id="465" name="Google Shape;465;p6"/>
          <p:cNvPicPr preferRelativeResize="0"/>
          <p:nvPr/>
        </p:nvPicPr>
        <p:blipFill rotWithShape="1">
          <a:blip r:embed="rId6">
            <a:alphaModFix/>
          </a:blip>
          <a:srcRect b="0" l="0" r="0" t="0"/>
          <a:stretch/>
        </p:blipFill>
        <p:spPr>
          <a:xfrm>
            <a:off x="5238410" y="1833000"/>
            <a:ext cx="3771531" cy="356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7"/>
          <p:cNvSpPr txBox="1"/>
          <p:nvPr>
            <p:ph type="title"/>
          </p:nvPr>
        </p:nvSpPr>
        <p:spPr>
          <a:xfrm>
            <a:off x="311700" y="209275"/>
            <a:ext cx="8520600" cy="894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2800"/>
              <a:buNone/>
            </a:pPr>
            <a:r>
              <a:rPr lang="en" sz="2400">
                <a:solidFill>
                  <a:srgbClr val="414141"/>
                </a:solidFill>
                <a:latin typeface="Merriweather"/>
                <a:ea typeface="Merriweather"/>
                <a:cs typeface="Merriweather"/>
                <a:sym typeface="Merriweather"/>
              </a:rPr>
              <a:t>Postbaccalaureate Intramural Research Training Award (Postbac Irta/Crta)</a:t>
            </a:r>
            <a:endParaRPr sz="2400">
              <a:solidFill>
                <a:srgbClr val="414141"/>
              </a:solidFill>
              <a:latin typeface="Merriweather"/>
              <a:ea typeface="Merriweather"/>
              <a:cs typeface="Merriweather"/>
              <a:sym typeface="Merriweather"/>
            </a:endParaRPr>
          </a:p>
        </p:txBody>
      </p:sp>
      <p:sp>
        <p:nvSpPr>
          <p:cNvPr id="471" name="Google Shape;471;p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100" u="sng">
                <a:solidFill>
                  <a:schemeClr val="hlink"/>
                </a:solidFill>
                <a:latin typeface="Merriweather"/>
                <a:ea typeface="Merriweather"/>
                <a:cs typeface="Merriweather"/>
                <a:sym typeface="Merriweather"/>
                <a:hlinkClick r:id="rId3"/>
              </a:rPr>
              <a:t>https://www.training.nih.gov/programs/postbac_irta</a:t>
            </a:r>
            <a:endParaRPr>
              <a:latin typeface="Merriweather"/>
              <a:ea typeface="Merriweather"/>
              <a:cs typeface="Merriweather"/>
              <a:sym typeface="Merriweathe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1600"/>
              </a:spcAft>
              <a:buSzPts val="1800"/>
              <a:buNone/>
            </a:pPr>
            <a:r>
              <a:t/>
            </a:r>
            <a:endParaRPr/>
          </a:p>
        </p:txBody>
      </p:sp>
      <p:pic>
        <p:nvPicPr>
          <p:cNvPr id="472" name="Google Shape;472;p7"/>
          <p:cNvPicPr preferRelativeResize="0"/>
          <p:nvPr/>
        </p:nvPicPr>
        <p:blipFill rotWithShape="1">
          <a:blip r:embed="rId4">
            <a:alphaModFix/>
          </a:blip>
          <a:srcRect b="0" l="0" r="0" t="0"/>
          <a:stretch/>
        </p:blipFill>
        <p:spPr>
          <a:xfrm>
            <a:off x="1501125" y="1550875"/>
            <a:ext cx="6273097" cy="34163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8"/>
          <p:cNvSpPr txBox="1"/>
          <p:nvPr/>
        </p:nvSpPr>
        <p:spPr>
          <a:xfrm>
            <a:off x="373014" y="-80238"/>
            <a:ext cx="8387400" cy="10701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800"/>
              <a:buFont typeface="Calibri"/>
              <a:buNone/>
            </a:pPr>
            <a:r>
              <a:rPr i="0" lang="en" sz="3000" u="none" cap="none" strike="noStrike">
                <a:solidFill>
                  <a:srgbClr val="414141"/>
                </a:solidFill>
                <a:latin typeface="Merriweather"/>
                <a:ea typeface="Merriweather"/>
                <a:cs typeface="Merriweather"/>
                <a:sym typeface="Merriweather"/>
              </a:rPr>
              <a:t>NIH Intramural Postbac Program </a:t>
            </a:r>
            <a:endParaRPr i="0" sz="3000" u="none" cap="none" strike="noStrike">
              <a:solidFill>
                <a:srgbClr val="414141"/>
              </a:solidFill>
              <a:latin typeface="Merriweather"/>
              <a:ea typeface="Merriweather"/>
              <a:cs typeface="Merriweather"/>
              <a:sym typeface="Merriweather"/>
            </a:endParaRPr>
          </a:p>
        </p:txBody>
      </p:sp>
      <p:sp>
        <p:nvSpPr>
          <p:cNvPr id="478" name="Google Shape;478;p8">
            <a:hlinkClick r:id="rId3"/>
          </p:cNvPr>
          <p:cNvSpPr/>
          <p:nvPr/>
        </p:nvSpPr>
        <p:spPr>
          <a:xfrm>
            <a:off x="1952700" y="675575"/>
            <a:ext cx="5238600" cy="276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i="0" lang="en" sz="1400" u="sng" cap="none" strike="noStrike">
                <a:solidFill>
                  <a:schemeClr val="lt1"/>
                </a:solidFill>
                <a:latin typeface="Merriweather"/>
                <a:ea typeface="Merriweather"/>
                <a:cs typeface="Merriweather"/>
                <a:sym typeface="Merriweather"/>
                <a:hlinkClick r:id="rId4">
                  <a:extLst>
                    <a:ext uri="{A12FA001-AC4F-418D-AE19-62706E023703}">
                      <ahyp:hlinkClr val="tx"/>
                    </a:ext>
                  </a:extLst>
                </a:hlinkClick>
              </a:rPr>
              <a:t>https://www.training.nih.gov/programs/postbac_irta</a:t>
            </a:r>
            <a:endParaRPr i="0" sz="1400" u="none" cap="none" strike="noStrike">
              <a:solidFill>
                <a:schemeClr val="lt1"/>
              </a:solidFill>
              <a:latin typeface="Merriweather"/>
              <a:ea typeface="Merriweather"/>
              <a:cs typeface="Merriweather"/>
              <a:sym typeface="Merriweather"/>
            </a:endParaRPr>
          </a:p>
        </p:txBody>
      </p:sp>
      <p:sp>
        <p:nvSpPr>
          <p:cNvPr id="479" name="Google Shape;479;p8"/>
          <p:cNvSpPr/>
          <p:nvPr/>
        </p:nvSpPr>
        <p:spPr>
          <a:xfrm>
            <a:off x="4745168" y="1285894"/>
            <a:ext cx="4338000" cy="3185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1" i="0" lang="en" sz="1000" u="none" cap="none" strike="noStrike">
                <a:solidFill>
                  <a:schemeClr val="lt1"/>
                </a:solidFill>
                <a:latin typeface="Merriweather"/>
                <a:ea typeface="Merriweather"/>
                <a:cs typeface="Merriweather"/>
                <a:sym typeface="Merriweather"/>
              </a:rPr>
              <a:t>The NIH-wide Office of Intramural Training &amp; Education (OITE) sponsors a wide range of career and professional development activities for postbacs:</a:t>
            </a:r>
            <a:endParaRPr i="0" sz="1000" u="none" cap="none" strike="noStrike">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Clr>
                <a:srgbClr val="000000"/>
              </a:buClr>
              <a:buSzPts val="1400"/>
              <a:buFont typeface="Arial"/>
              <a:buNone/>
            </a:pPr>
            <a:r>
              <a:t/>
            </a:r>
            <a:endParaRPr i="0" sz="1000" u="none" cap="none" strike="noStrike">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Clr>
                <a:srgbClr val="000000"/>
              </a:buClr>
              <a:buSzPts val="1400"/>
              <a:buFont typeface="Arial"/>
              <a:buNone/>
            </a:pPr>
            <a:r>
              <a:rPr i="0" lang="en" sz="1000" u="none" cap="none" strike="noStrike">
                <a:solidFill>
                  <a:schemeClr val="lt1"/>
                </a:solidFill>
                <a:latin typeface="Merriweather"/>
                <a:ea typeface="Merriweather"/>
                <a:cs typeface="Merriweather"/>
                <a:sym typeface="Merriweather"/>
              </a:rPr>
              <a:t>Skills workshops on topics such as oral and poster presentations and improving mentoring relationships</a:t>
            </a:r>
            <a:endParaRPr i="0" sz="1000" u="none" cap="none" strike="noStrike">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Clr>
                <a:srgbClr val="000000"/>
              </a:buClr>
              <a:buSzPts val="1400"/>
              <a:buFont typeface="Arial"/>
              <a:buNone/>
            </a:pPr>
            <a:r>
              <a:rPr i="0" lang="en" sz="1000" u="none" cap="none" strike="noStrike">
                <a:solidFill>
                  <a:schemeClr val="lt1"/>
                </a:solidFill>
                <a:latin typeface="Merriweather"/>
                <a:ea typeface="Merriweather"/>
                <a:cs typeface="Merriweather"/>
                <a:sym typeface="Merriweather"/>
              </a:rPr>
              <a:t> </a:t>
            </a:r>
            <a:endParaRPr i="0" sz="1000" u="none" cap="none" strike="noStrike">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Clr>
                <a:srgbClr val="000000"/>
              </a:buClr>
              <a:buSzPts val="1400"/>
              <a:buFont typeface="Arial"/>
              <a:buNone/>
            </a:pPr>
            <a:r>
              <a:rPr i="0" lang="en" sz="1000" u="none" cap="none" strike="noStrike">
                <a:solidFill>
                  <a:schemeClr val="lt1"/>
                </a:solidFill>
                <a:latin typeface="Merriweather"/>
                <a:ea typeface="Merriweather"/>
                <a:cs typeface="Merriweather"/>
                <a:sym typeface="Merriweather"/>
              </a:rPr>
              <a:t>Workshops on getting to graduate school and getting to professional school</a:t>
            </a:r>
            <a:endParaRPr i="0" sz="1000" u="none" cap="none" strike="noStrike">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Clr>
                <a:srgbClr val="000000"/>
              </a:buClr>
              <a:buSzPts val="1400"/>
              <a:buFont typeface="Arial"/>
              <a:buNone/>
            </a:pPr>
            <a:r>
              <a:t/>
            </a:r>
            <a:endParaRPr i="0" sz="1000" u="none" cap="none" strike="noStrike">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Clr>
                <a:srgbClr val="000000"/>
              </a:buClr>
              <a:buSzPts val="1400"/>
              <a:buFont typeface="Arial"/>
              <a:buNone/>
            </a:pPr>
            <a:r>
              <a:rPr i="0" lang="en" sz="1000" u="none" cap="none" strike="noStrike">
                <a:solidFill>
                  <a:schemeClr val="lt1"/>
                </a:solidFill>
                <a:latin typeface="Merriweather"/>
                <a:ea typeface="Merriweather"/>
                <a:cs typeface="Merriweather"/>
                <a:sym typeface="Merriweather"/>
              </a:rPr>
              <a:t>Career exploration sessions</a:t>
            </a:r>
            <a:endParaRPr i="0" sz="1000" u="none" cap="none" strike="noStrike">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Clr>
                <a:srgbClr val="000000"/>
              </a:buClr>
              <a:buSzPts val="1400"/>
              <a:buFont typeface="Arial"/>
              <a:buNone/>
            </a:pPr>
            <a:r>
              <a:t/>
            </a:r>
            <a:endParaRPr i="0" sz="1000" u="none" cap="none" strike="noStrike">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Clr>
                <a:srgbClr val="000000"/>
              </a:buClr>
              <a:buSzPts val="1400"/>
              <a:buFont typeface="Arial"/>
              <a:buNone/>
            </a:pPr>
            <a:r>
              <a:rPr i="0" lang="en" sz="1000" u="none" cap="none" strike="noStrike">
                <a:solidFill>
                  <a:schemeClr val="lt1"/>
                </a:solidFill>
                <a:latin typeface="Merriweather"/>
                <a:ea typeface="Merriweather"/>
                <a:cs typeface="Merriweather"/>
                <a:sym typeface="Merriweather"/>
              </a:rPr>
              <a:t>A Graduate &amp; Professional School Fair</a:t>
            </a:r>
            <a:endParaRPr i="0" sz="1000" u="none" cap="none" strike="noStrike">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Clr>
                <a:srgbClr val="000000"/>
              </a:buClr>
              <a:buSzPts val="1400"/>
              <a:buFont typeface="Arial"/>
              <a:buNone/>
            </a:pPr>
            <a:r>
              <a:t/>
            </a:r>
            <a:endParaRPr i="0" sz="1000" u="none" cap="none" strike="noStrike">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Clr>
                <a:srgbClr val="000000"/>
              </a:buClr>
              <a:buSzPts val="1400"/>
              <a:buFont typeface="Arial"/>
              <a:buNone/>
            </a:pPr>
            <a:r>
              <a:rPr i="0" lang="en" sz="1000" u="none" cap="none" strike="noStrike">
                <a:solidFill>
                  <a:schemeClr val="lt1"/>
                </a:solidFill>
                <a:latin typeface="Merriweather"/>
                <a:ea typeface="Merriweather"/>
                <a:cs typeface="Merriweather"/>
                <a:sym typeface="Merriweather"/>
              </a:rPr>
              <a:t>Postbac Poster Day</a:t>
            </a:r>
            <a:endParaRPr i="0" sz="1000" u="none" cap="none" strike="noStrike">
              <a:solidFill>
                <a:schemeClr val="lt1"/>
              </a:solidFill>
              <a:latin typeface="Merriweather"/>
              <a:ea typeface="Merriweather"/>
              <a:cs typeface="Merriweather"/>
              <a:sym typeface="Merriweather"/>
            </a:endParaRPr>
          </a:p>
        </p:txBody>
      </p:sp>
      <p:sp>
        <p:nvSpPr>
          <p:cNvPr id="480" name="Google Shape;480;p8"/>
          <p:cNvSpPr/>
          <p:nvPr/>
        </p:nvSpPr>
        <p:spPr>
          <a:xfrm>
            <a:off x="176775" y="3310075"/>
            <a:ext cx="4873200" cy="276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i="0" lang="en" sz="1000" u="none" cap="none" strike="noStrike">
                <a:solidFill>
                  <a:schemeClr val="lt1"/>
                </a:solidFill>
                <a:latin typeface="Merriweather"/>
                <a:ea typeface="Merriweather"/>
                <a:cs typeface="Merriweather"/>
                <a:sym typeface="Merriweather"/>
              </a:rPr>
              <a:t>https://irp.nih.gov/our-research/principal-investigators/focus</a:t>
            </a:r>
            <a:endParaRPr i="0" sz="1000" u="none" cap="none" strike="noStrike">
              <a:solidFill>
                <a:schemeClr val="lt1"/>
              </a:solidFill>
              <a:latin typeface="Merriweather"/>
              <a:ea typeface="Merriweather"/>
              <a:cs typeface="Merriweather"/>
              <a:sym typeface="Merriweather"/>
            </a:endParaRPr>
          </a:p>
        </p:txBody>
      </p:sp>
      <p:sp>
        <p:nvSpPr>
          <p:cNvPr id="481" name="Google Shape;481;p8"/>
          <p:cNvSpPr/>
          <p:nvPr/>
        </p:nvSpPr>
        <p:spPr>
          <a:xfrm>
            <a:off x="176775" y="3032975"/>
            <a:ext cx="4170900" cy="276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i="0" lang="en" sz="1000" u="none" cap="none" strike="noStrike">
                <a:solidFill>
                  <a:schemeClr val="lt1"/>
                </a:solidFill>
                <a:latin typeface="Merriweather"/>
                <a:ea typeface="Merriweather"/>
                <a:cs typeface="Merriweather"/>
                <a:sym typeface="Merriweather"/>
              </a:rPr>
              <a:t>https://intramural.nih.gov/search/index.taf</a:t>
            </a:r>
            <a:endParaRPr i="0" sz="1000" u="none" cap="none" strike="noStrike">
              <a:solidFill>
                <a:schemeClr val="lt1"/>
              </a:solidFill>
              <a:latin typeface="Merriweather"/>
              <a:ea typeface="Merriweather"/>
              <a:cs typeface="Merriweather"/>
              <a:sym typeface="Merriweather"/>
            </a:endParaRPr>
          </a:p>
        </p:txBody>
      </p:sp>
      <p:sp>
        <p:nvSpPr>
          <p:cNvPr id="482" name="Google Shape;482;p8"/>
          <p:cNvSpPr/>
          <p:nvPr/>
        </p:nvSpPr>
        <p:spPr>
          <a:xfrm>
            <a:off x="1915775" y="4684650"/>
            <a:ext cx="5301900" cy="276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i="0" lang="en" sz="1000" u="sng" cap="none" strike="noStrike">
                <a:solidFill>
                  <a:schemeClr val="lt1"/>
                </a:solidFill>
                <a:latin typeface="Merriweather"/>
                <a:ea typeface="Merriweather"/>
                <a:cs typeface="Merriweather"/>
                <a:sym typeface="Merriweather"/>
                <a:hlinkClick r:id="rId5">
                  <a:extLst>
                    <a:ext uri="{A12FA001-AC4F-418D-AE19-62706E023703}">
                      <ahyp:hlinkClr val="tx"/>
                    </a:ext>
                  </a:extLst>
                </a:hlinkClick>
              </a:rPr>
              <a:t>https://www.training.nih.gov/oite-yt/applyingpostbacprogram</a:t>
            </a:r>
            <a:endParaRPr i="0" sz="1000" u="none" cap="none" strike="noStrike">
              <a:solidFill>
                <a:schemeClr val="lt1"/>
              </a:solidFill>
              <a:latin typeface="Merriweather"/>
              <a:ea typeface="Merriweather"/>
              <a:cs typeface="Merriweather"/>
              <a:sym typeface="Merriweather"/>
            </a:endParaRPr>
          </a:p>
        </p:txBody>
      </p:sp>
      <p:sp>
        <p:nvSpPr>
          <p:cNvPr id="483" name="Google Shape;483;p8">
            <a:hlinkClick r:id="rId6"/>
          </p:cNvPr>
          <p:cNvSpPr/>
          <p:nvPr/>
        </p:nvSpPr>
        <p:spPr>
          <a:xfrm>
            <a:off x="2114089" y="4384648"/>
            <a:ext cx="4915800" cy="300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i="0" lang="en" sz="1000" u="sng" cap="none" strike="noStrike">
                <a:solidFill>
                  <a:schemeClr val="lt1"/>
                </a:solidFill>
                <a:latin typeface="Merriweather"/>
                <a:ea typeface="Merriweather"/>
                <a:cs typeface="Merriweather"/>
                <a:sym typeface="Merriweather"/>
              </a:rPr>
              <a:t>Video with program explanation and application components</a:t>
            </a:r>
            <a:endParaRPr i="0" sz="1000" u="sng" cap="none" strike="noStrike">
              <a:solidFill>
                <a:schemeClr val="lt1"/>
              </a:solidFill>
              <a:latin typeface="Merriweather"/>
              <a:ea typeface="Merriweather"/>
              <a:cs typeface="Merriweather"/>
              <a:sym typeface="Merriweather"/>
            </a:endParaRPr>
          </a:p>
        </p:txBody>
      </p:sp>
      <p:sp>
        <p:nvSpPr>
          <p:cNvPr id="484" name="Google Shape;484;p8"/>
          <p:cNvSpPr/>
          <p:nvPr/>
        </p:nvSpPr>
        <p:spPr>
          <a:xfrm>
            <a:off x="233918" y="1381289"/>
            <a:ext cx="4572000" cy="276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Merriweather"/>
                <a:ea typeface="Merriweather"/>
                <a:cs typeface="Merriweather"/>
                <a:sym typeface="Merriweather"/>
              </a:rPr>
              <a:t>At the NIH, you can ask for whom you want to work with!</a:t>
            </a:r>
            <a:endParaRPr b="1" i="0" sz="1400" u="none" cap="none" strike="noStrike">
              <a:solidFill>
                <a:schemeClr val="lt1"/>
              </a:solidFill>
              <a:latin typeface="Merriweather"/>
              <a:ea typeface="Merriweather"/>
              <a:cs typeface="Merriweather"/>
              <a:sym typeface="Merriweather"/>
            </a:endParaRPr>
          </a:p>
        </p:txBody>
      </p:sp>
      <p:sp>
        <p:nvSpPr>
          <p:cNvPr id="485" name="Google Shape;485;p8"/>
          <p:cNvSpPr/>
          <p:nvPr/>
        </p:nvSpPr>
        <p:spPr>
          <a:xfrm>
            <a:off x="233925" y="1911156"/>
            <a:ext cx="4572000" cy="813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i="0" lang="en" sz="1200" u="none" cap="none" strike="noStrike">
                <a:solidFill>
                  <a:schemeClr val="lt1"/>
                </a:solidFill>
                <a:latin typeface="Merriweather"/>
                <a:ea typeface="Merriweather"/>
                <a:cs typeface="Merriweather"/>
                <a:sym typeface="Merriweather"/>
              </a:rPr>
              <a:t>While not a guarantee, it’s a good idea to contact researchers</a:t>
            </a:r>
            <a:r>
              <a:rPr lang="en" sz="1200">
                <a:solidFill>
                  <a:schemeClr val="lt1"/>
                </a:solidFill>
                <a:latin typeface="Merriweather"/>
                <a:ea typeface="Merriweather"/>
                <a:cs typeface="Merriweather"/>
                <a:sym typeface="Merriweather"/>
              </a:rPr>
              <a:t> </a:t>
            </a:r>
            <a:r>
              <a:rPr i="0" lang="en" sz="1200" u="none" cap="none" strike="noStrike">
                <a:solidFill>
                  <a:schemeClr val="lt1"/>
                </a:solidFill>
                <a:latin typeface="Merriweather"/>
                <a:ea typeface="Merriweather"/>
                <a:cs typeface="Merriweather"/>
                <a:sym typeface="Merriweather"/>
              </a:rPr>
              <a:t>you’re interested in working with</a:t>
            </a:r>
            <a:endParaRPr i="0" sz="1200" u="none" cap="none" strike="noStrike">
              <a:solidFill>
                <a:schemeClr val="lt1"/>
              </a:solidFill>
              <a:latin typeface="Merriweather"/>
              <a:ea typeface="Merriweather"/>
              <a:cs typeface="Merriweather"/>
              <a:sym typeface="Merriweather"/>
            </a:endParaRPr>
          </a:p>
        </p:txBody>
      </p:sp>
      <p:sp>
        <p:nvSpPr>
          <p:cNvPr id="486" name="Google Shape;486;p8"/>
          <p:cNvSpPr/>
          <p:nvPr/>
        </p:nvSpPr>
        <p:spPr>
          <a:xfrm>
            <a:off x="176768" y="2740157"/>
            <a:ext cx="4572000" cy="276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Merriweather"/>
                <a:ea typeface="Merriweather"/>
                <a:cs typeface="Merriweather"/>
                <a:sym typeface="Merriweather"/>
              </a:rPr>
              <a:t>NIH Researcher Databases</a:t>
            </a:r>
            <a:endParaRPr b="1" i="0" sz="1400" u="none" cap="none" strike="noStrike">
              <a:solidFill>
                <a:schemeClr val="lt1"/>
              </a:solidFill>
              <a:latin typeface="Merriweather"/>
              <a:ea typeface="Merriweather"/>
              <a:cs typeface="Merriweather"/>
              <a:sym typeface="Merriweathe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13"/>
          <p:cNvSpPr txBox="1"/>
          <p:nvPr/>
        </p:nvSpPr>
        <p:spPr>
          <a:xfrm>
            <a:off x="285750" y="20910"/>
            <a:ext cx="8609100" cy="484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Calibri"/>
                <a:ea typeface="Calibri"/>
                <a:cs typeface="Calibri"/>
                <a:sym typeface="Calibri"/>
              </a:rPr>
              <a:t>Example using Pathways to Science:</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92" name="Google Shape;492;p13"/>
          <p:cNvSpPr/>
          <p:nvPr/>
        </p:nvSpPr>
        <p:spPr>
          <a:xfrm>
            <a:off x="1162598" y="3800475"/>
            <a:ext cx="6858000" cy="1199700"/>
          </a:xfrm>
          <a:prstGeom prst="rect">
            <a:avLst/>
          </a:prstGeom>
          <a:noFill/>
          <a:ln cap="flat" cmpd="sng" w="1270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493" name="Google Shape;493;p13"/>
          <p:cNvPicPr preferRelativeResize="0"/>
          <p:nvPr/>
        </p:nvPicPr>
        <p:blipFill rotWithShape="1">
          <a:blip r:embed="rId3">
            <a:alphaModFix/>
          </a:blip>
          <a:srcRect b="0" l="0" r="0" t="0"/>
          <a:stretch/>
        </p:blipFill>
        <p:spPr>
          <a:xfrm>
            <a:off x="2359668" y="331455"/>
            <a:ext cx="4461398" cy="967532"/>
          </a:xfrm>
          <a:prstGeom prst="rect">
            <a:avLst/>
          </a:prstGeom>
          <a:noFill/>
          <a:ln>
            <a:noFill/>
          </a:ln>
        </p:spPr>
      </p:pic>
      <p:pic>
        <p:nvPicPr>
          <p:cNvPr id="494" name="Google Shape;494;p13"/>
          <p:cNvPicPr preferRelativeResize="0"/>
          <p:nvPr/>
        </p:nvPicPr>
        <p:blipFill rotWithShape="1">
          <a:blip r:embed="rId4">
            <a:alphaModFix/>
          </a:blip>
          <a:srcRect b="0" l="0" r="0" t="0"/>
          <a:stretch/>
        </p:blipFill>
        <p:spPr>
          <a:xfrm>
            <a:off x="2097198" y="1680234"/>
            <a:ext cx="4986338" cy="285750"/>
          </a:xfrm>
          <a:prstGeom prst="rect">
            <a:avLst/>
          </a:prstGeom>
          <a:noFill/>
          <a:ln>
            <a:noFill/>
          </a:ln>
        </p:spPr>
      </p:pic>
      <p:sp>
        <p:nvSpPr>
          <p:cNvPr id="495" name="Google Shape;495;p13"/>
          <p:cNvSpPr/>
          <p:nvPr/>
        </p:nvSpPr>
        <p:spPr>
          <a:xfrm>
            <a:off x="2490322" y="1218997"/>
            <a:ext cx="4200000" cy="276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Calibri"/>
                <a:ea typeface="Calibri"/>
                <a:cs typeface="Calibri"/>
                <a:sym typeface="Calibri"/>
                <a:hlinkClick r:id="rId5"/>
              </a:rPr>
              <a:t>http://bsdprep.uchicago.edu/page/application-procedure</a:t>
            </a:r>
            <a:endParaRPr i="0" sz="1400" u="none" cap="none" strike="noStrike">
              <a:solidFill>
                <a:schemeClr val="dk1"/>
              </a:solidFill>
              <a:latin typeface="Merriweather"/>
              <a:ea typeface="Merriweather"/>
              <a:cs typeface="Merriweather"/>
              <a:sym typeface="Merriweather"/>
            </a:endParaRPr>
          </a:p>
        </p:txBody>
      </p:sp>
      <p:pic>
        <p:nvPicPr>
          <p:cNvPr id="496" name="Google Shape;496;p13"/>
          <p:cNvPicPr preferRelativeResize="0"/>
          <p:nvPr/>
        </p:nvPicPr>
        <p:blipFill rotWithShape="1">
          <a:blip r:embed="rId6">
            <a:alphaModFix/>
          </a:blip>
          <a:srcRect b="0" l="0" r="0" t="0"/>
          <a:stretch/>
        </p:blipFill>
        <p:spPr>
          <a:xfrm>
            <a:off x="1978558" y="2150222"/>
            <a:ext cx="5382413" cy="1536182"/>
          </a:xfrm>
          <a:prstGeom prst="rect">
            <a:avLst/>
          </a:prstGeom>
          <a:noFill/>
          <a:ln>
            <a:noFill/>
          </a:ln>
        </p:spPr>
      </p:pic>
      <p:pic>
        <p:nvPicPr>
          <p:cNvPr id="497" name="Google Shape;497;p13"/>
          <p:cNvPicPr preferRelativeResize="0"/>
          <p:nvPr/>
        </p:nvPicPr>
        <p:blipFill rotWithShape="1">
          <a:blip r:embed="rId7">
            <a:alphaModFix/>
          </a:blip>
          <a:srcRect b="0" l="0" r="0" t="0"/>
          <a:stretch/>
        </p:blipFill>
        <p:spPr>
          <a:xfrm>
            <a:off x="2359668" y="3939932"/>
            <a:ext cx="4824711" cy="99239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g2b3591789ef_0_11"/>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t/>
            </a:r>
            <a:endParaRPr/>
          </a:p>
        </p:txBody>
      </p:sp>
      <p:sp>
        <p:nvSpPr>
          <p:cNvPr id="503" name="Google Shape;503;g2b3591789ef_0_11"/>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sp>
        <p:nvSpPr>
          <p:cNvPr id="504" name="Google Shape;504;g2b3591789ef_0_11"/>
          <p:cNvSpPr txBox="1"/>
          <p:nvPr/>
        </p:nvSpPr>
        <p:spPr>
          <a:xfrm>
            <a:off x="460200" y="1995875"/>
            <a:ext cx="82236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 sz="4000">
                <a:solidFill>
                  <a:srgbClr val="874C2E"/>
                </a:solidFill>
                <a:latin typeface="Merriweather"/>
                <a:ea typeface="Merriweather"/>
                <a:cs typeface="Merriweather"/>
                <a:sym typeface="Merriweather"/>
              </a:rPr>
              <a:t>Lab Manager/Assistant Job Positions</a:t>
            </a:r>
            <a:endParaRPr sz="4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14"/>
          <p:cNvSpPr txBox="1"/>
          <p:nvPr/>
        </p:nvSpPr>
        <p:spPr>
          <a:xfrm>
            <a:off x="542965" y="158388"/>
            <a:ext cx="8047500" cy="13860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p:txBody>
      </p:sp>
      <p:sp>
        <p:nvSpPr>
          <p:cNvPr id="510" name="Google Shape;510;p14"/>
          <p:cNvSpPr txBox="1"/>
          <p:nvPr/>
        </p:nvSpPr>
        <p:spPr>
          <a:xfrm>
            <a:off x="373014" y="-80038"/>
            <a:ext cx="8387400" cy="10701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4100"/>
              <a:buFont typeface="Calibri"/>
              <a:buNone/>
            </a:pPr>
            <a:r>
              <a:rPr i="0" lang="en" sz="3000" u="sng" cap="none" strike="noStrike">
                <a:solidFill>
                  <a:srgbClr val="874C2E"/>
                </a:solidFill>
                <a:latin typeface="Merriweather"/>
                <a:ea typeface="Merriweather"/>
                <a:cs typeface="Merriweather"/>
                <a:sym typeface="Merriweather"/>
              </a:rPr>
              <a:t>Lab Manager/Assistant Job Positions</a:t>
            </a:r>
            <a:endParaRPr i="0" sz="3000" u="none" cap="none" strike="noStrike">
              <a:solidFill>
                <a:srgbClr val="874C2E"/>
              </a:solidFill>
              <a:latin typeface="Merriweather"/>
              <a:ea typeface="Merriweather"/>
              <a:cs typeface="Merriweather"/>
              <a:sym typeface="Merriweather"/>
            </a:endParaRPr>
          </a:p>
        </p:txBody>
      </p:sp>
      <p:pic>
        <p:nvPicPr>
          <p:cNvPr id="511" name="Google Shape;511;p14"/>
          <p:cNvPicPr preferRelativeResize="0"/>
          <p:nvPr/>
        </p:nvPicPr>
        <p:blipFill rotWithShape="1">
          <a:blip r:embed="rId3">
            <a:alphaModFix/>
          </a:blip>
          <a:srcRect b="0" l="0" r="0" t="0"/>
          <a:stretch/>
        </p:blipFill>
        <p:spPr>
          <a:xfrm>
            <a:off x="4222199" y="1275842"/>
            <a:ext cx="4751879" cy="3356113"/>
          </a:xfrm>
          <a:prstGeom prst="rect">
            <a:avLst/>
          </a:prstGeom>
          <a:noFill/>
          <a:ln>
            <a:noFill/>
          </a:ln>
        </p:spPr>
      </p:pic>
      <p:sp>
        <p:nvSpPr>
          <p:cNvPr id="512" name="Google Shape;512;p14">
            <a:hlinkClick r:id="rId4"/>
          </p:cNvPr>
          <p:cNvSpPr/>
          <p:nvPr/>
        </p:nvSpPr>
        <p:spPr>
          <a:xfrm>
            <a:off x="1905573" y="712950"/>
            <a:ext cx="5322300" cy="276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i="0" lang="en" sz="1200" u="sng" cap="none" strike="noStrike">
                <a:solidFill>
                  <a:schemeClr val="hlink"/>
                </a:solidFill>
                <a:latin typeface="Merriweather"/>
                <a:ea typeface="Merriweather"/>
                <a:cs typeface="Merriweather"/>
                <a:sym typeface="Merriweather"/>
                <a:hlinkClick r:id="rId5"/>
              </a:rPr>
              <a:t>https://jobs.ucsd.edu/bulletin/ByCategory.aspx?cat=research</a:t>
            </a:r>
            <a:endParaRPr i="0" sz="1200" u="none" cap="none" strike="noStrike">
              <a:solidFill>
                <a:schemeClr val="dk1"/>
              </a:solidFill>
              <a:latin typeface="Merriweather"/>
              <a:ea typeface="Merriweather"/>
              <a:cs typeface="Merriweather"/>
              <a:sym typeface="Merriweather"/>
            </a:endParaRPr>
          </a:p>
        </p:txBody>
      </p:sp>
      <p:sp>
        <p:nvSpPr>
          <p:cNvPr id="513" name="Google Shape;513;p14"/>
          <p:cNvSpPr/>
          <p:nvPr/>
        </p:nvSpPr>
        <p:spPr>
          <a:xfrm>
            <a:off x="268210" y="2863872"/>
            <a:ext cx="4103400" cy="1523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i="0" lang="en" sz="1200" u="sng" cap="none" strike="noStrike">
                <a:solidFill>
                  <a:schemeClr val="lt1"/>
                </a:solidFill>
                <a:latin typeface="Merriweather"/>
                <a:ea typeface="Merriweather"/>
                <a:cs typeface="Merriweather"/>
                <a:sym typeface="Merriweather"/>
              </a:rPr>
              <a:t>What do you get out of it?</a:t>
            </a:r>
            <a:endParaRPr i="0" sz="1200" u="none" cap="none" strike="noStrike">
              <a:solidFill>
                <a:schemeClr val="lt1"/>
              </a:solidFill>
              <a:latin typeface="Merriweather"/>
              <a:ea typeface="Merriweather"/>
              <a:cs typeface="Merriweather"/>
              <a:sym typeface="Merriweather"/>
            </a:endParaRPr>
          </a:p>
          <a:p>
            <a:pPr indent="-203200" lvl="0" marL="215900" marR="0" rtl="0" algn="l">
              <a:lnSpc>
                <a:spcPct val="100000"/>
              </a:lnSpc>
              <a:spcBef>
                <a:spcPts val="0"/>
              </a:spcBef>
              <a:spcAft>
                <a:spcPts val="0"/>
              </a:spcAft>
              <a:buClr>
                <a:schemeClr val="lt1"/>
              </a:buClr>
              <a:buSzPts val="1200"/>
              <a:buFont typeface="Merriweather"/>
              <a:buChar char="-"/>
            </a:pPr>
            <a:r>
              <a:rPr i="0" lang="en" sz="1200" u="none" cap="none" strike="noStrike">
                <a:solidFill>
                  <a:schemeClr val="lt1"/>
                </a:solidFill>
                <a:latin typeface="Merriweather"/>
                <a:ea typeface="Merriweather"/>
                <a:cs typeface="Merriweather"/>
                <a:sym typeface="Merriweather"/>
              </a:rPr>
              <a:t>$$$</a:t>
            </a:r>
            <a:endParaRPr i="0" sz="1200" u="none" cap="none" strike="noStrike">
              <a:solidFill>
                <a:schemeClr val="lt1"/>
              </a:solidFill>
              <a:latin typeface="Merriweather"/>
              <a:ea typeface="Merriweather"/>
              <a:cs typeface="Merriweather"/>
              <a:sym typeface="Merriweather"/>
            </a:endParaRPr>
          </a:p>
          <a:p>
            <a:pPr indent="-203200" lvl="0" marL="215900" marR="0" rtl="0" algn="l">
              <a:lnSpc>
                <a:spcPct val="100000"/>
              </a:lnSpc>
              <a:spcBef>
                <a:spcPts val="0"/>
              </a:spcBef>
              <a:spcAft>
                <a:spcPts val="0"/>
              </a:spcAft>
              <a:buClr>
                <a:schemeClr val="lt1"/>
              </a:buClr>
              <a:buSzPts val="1200"/>
              <a:buFont typeface="Merriweather"/>
              <a:buChar char="-"/>
            </a:pPr>
            <a:r>
              <a:rPr i="0" lang="en" sz="1200" u="none" cap="none" strike="noStrike">
                <a:solidFill>
                  <a:schemeClr val="lt1"/>
                </a:solidFill>
                <a:latin typeface="Merriweather"/>
                <a:ea typeface="Merriweather"/>
                <a:cs typeface="Merriweather"/>
                <a:sym typeface="Merriweather"/>
              </a:rPr>
              <a:t>Exposure to a completely different field</a:t>
            </a:r>
            <a:endParaRPr i="0" sz="1200" u="none" cap="none" strike="noStrike">
              <a:solidFill>
                <a:schemeClr val="lt1"/>
              </a:solidFill>
              <a:latin typeface="Merriweather"/>
              <a:ea typeface="Merriweather"/>
              <a:cs typeface="Merriweather"/>
              <a:sym typeface="Merriweather"/>
            </a:endParaRPr>
          </a:p>
          <a:p>
            <a:pPr indent="-203200" lvl="0" marL="215900" marR="0" rtl="0" algn="l">
              <a:lnSpc>
                <a:spcPct val="100000"/>
              </a:lnSpc>
              <a:spcBef>
                <a:spcPts val="0"/>
              </a:spcBef>
              <a:spcAft>
                <a:spcPts val="0"/>
              </a:spcAft>
              <a:buClr>
                <a:schemeClr val="lt1"/>
              </a:buClr>
              <a:buSzPts val="1200"/>
              <a:buFont typeface="Merriweather"/>
              <a:buChar char="-"/>
            </a:pPr>
            <a:r>
              <a:rPr i="0" lang="en" sz="1200" u="none" cap="none" strike="noStrike">
                <a:solidFill>
                  <a:schemeClr val="lt1"/>
                </a:solidFill>
                <a:latin typeface="Merriweather"/>
                <a:ea typeface="Merriweather"/>
                <a:cs typeface="Merriweather"/>
                <a:sym typeface="Merriweather"/>
              </a:rPr>
              <a:t>Professional contact and mentorship with principal investigator (PI) of lab (e.g. Letter of Recommendation)</a:t>
            </a:r>
            <a:endParaRPr i="0" sz="1200" u="none" cap="none" strike="noStrike">
              <a:solidFill>
                <a:schemeClr val="lt1"/>
              </a:solidFill>
              <a:latin typeface="Merriweather"/>
              <a:ea typeface="Merriweather"/>
              <a:cs typeface="Merriweather"/>
              <a:sym typeface="Merriweather"/>
            </a:endParaRPr>
          </a:p>
          <a:p>
            <a:pPr indent="-203200" lvl="0" marL="215900" marR="0" rtl="0" algn="l">
              <a:lnSpc>
                <a:spcPct val="100000"/>
              </a:lnSpc>
              <a:spcBef>
                <a:spcPts val="0"/>
              </a:spcBef>
              <a:spcAft>
                <a:spcPts val="0"/>
              </a:spcAft>
              <a:buClr>
                <a:schemeClr val="lt1"/>
              </a:buClr>
              <a:buSzPts val="1200"/>
              <a:buFont typeface="Merriweather"/>
              <a:buChar char="-"/>
            </a:pPr>
            <a:r>
              <a:rPr i="0" lang="en" sz="1200" u="none" cap="none" strike="noStrike">
                <a:solidFill>
                  <a:schemeClr val="lt1"/>
                </a:solidFill>
                <a:latin typeface="Merriweather"/>
                <a:ea typeface="Merriweather"/>
                <a:cs typeface="Merriweather"/>
                <a:sym typeface="Merriweather"/>
              </a:rPr>
              <a:t>Time to do your graduate applications</a:t>
            </a:r>
            <a:endParaRPr i="0" sz="1200" u="none" cap="none" strike="noStrike">
              <a:solidFill>
                <a:schemeClr val="lt1"/>
              </a:solidFill>
              <a:latin typeface="Merriweather"/>
              <a:ea typeface="Merriweather"/>
              <a:cs typeface="Merriweather"/>
              <a:sym typeface="Merriweather"/>
            </a:endParaRPr>
          </a:p>
        </p:txBody>
      </p:sp>
      <p:sp>
        <p:nvSpPr>
          <p:cNvPr id="514" name="Google Shape;514;p14"/>
          <p:cNvSpPr/>
          <p:nvPr/>
        </p:nvSpPr>
        <p:spPr>
          <a:xfrm>
            <a:off x="268210" y="1275842"/>
            <a:ext cx="3822600" cy="1315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i="0" lang="en" sz="1200" u="sng" cap="none" strike="noStrike">
                <a:solidFill>
                  <a:schemeClr val="lt1"/>
                </a:solidFill>
                <a:latin typeface="Merriweather"/>
                <a:ea typeface="Merriweather"/>
                <a:cs typeface="Merriweather"/>
                <a:sym typeface="Merriweather"/>
              </a:rPr>
              <a:t>Expectations may include:</a:t>
            </a:r>
            <a:endParaRPr i="0" sz="1200" u="none" cap="none" strike="noStrike">
              <a:solidFill>
                <a:schemeClr val="lt1"/>
              </a:solidFill>
              <a:latin typeface="Merriweather"/>
              <a:ea typeface="Merriweather"/>
              <a:cs typeface="Merriweather"/>
              <a:sym typeface="Merriweather"/>
            </a:endParaRPr>
          </a:p>
          <a:p>
            <a:pPr indent="-203200" lvl="0" marL="215900" marR="0" rtl="0" algn="l">
              <a:lnSpc>
                <a:spcPct val="100000"/>
              </a:lnSpc>
              <a:spcBef>
                <a:spcPts val="0"/>
              </a:spcBef>
              <a:spcAft>
                <a:spcPts val="0"/>
              </a:spcAft>
              <a:buClr>
                <a:schemeClr val="lt1"/>
              </a:buClr>
              <a:buSzPts val="1200"/>
              <a:buFont typeface="Merriweather"/>
              <a:buChar char="-"/>
            </a:pPr>
            <a:r>
              <a:rPr i="0" lang="en" sz="1200" u="none" cap="none" strike="noStrike">
                <a:solidFill>
                  <a:schemeClr val="lt1"/>
                </a:solidFill>
                <a:latin typeface="Merriweather"/>
                <a:ea typeface="Merriweather"/>
                <a:cs typeface="Merriweather"/>
                <a:sym typeface="Merriweather"/>
              </a:rPr>
              <a:t>Collecting/Analyzing data</a:t>
            </a:r>
            <a:endParaRPr i="0" sz="1200" u="none" cap="none" strike="noStrike">
              <a:solidFill>
                <a:schemeClr val="lt1"/>
              </a:solidFill>
              <a:latin typeface="Merriweather"/>
              <a:ea typeface="Merriweather"/>
              <a:cs typeface="Merriweather"/>
              <a:sym typeface="Merriweather"/>
            </a:endParaRPr>
          </a:p>
          <a:p>
            <a:pPr indent="-203200" lvl="0" marL="215900" marR="0" rtl="0" algn="l">
              <a:lnSpc>
                <a:spcPct val="100000"/>
              </a:lnSpc>
              <a:spcBef>
                <a:spcPts val="0"/>
              </a:spcBef>
              <a:spcAft>
                <a:spcPts val="0"/>
              </a:spcAft>
              <a:buClr>
                <a:schemeClr val="lt1"/>
              </a:buClr>
              <a:buSzPts val="1200"/>
              <a:buFont typeface="Merriweather"/>
              <a:buChar char="-"/>
            </a:pPr>
            <a:r>
              <a:rPr i="0" lang="en" sz="1200" u="none" cap="none" strike="noStrike">
                <a:solidFill>
                  <a:schemeClr val="lt1"/>
                </a:solidFill>
                <a:latin typeface="Merriweather"/>
                <a:ea typeface="Merriweather"/>
                <a:cs typeface="Merriweather"/>
                <a:sym typeface="Merriweather"/>
              </a:rPr>
              <a:t>laboratory support (ordering, receiving and distributing laboratory supplies), </a:t>
            </a:r>
            <a:endParaRPr i="0" sz="1200" u="none" cap="none" strike="noStrike">
              <a:solidFill>
                <a:schemeClr val="lt1"/>
              </a:solidFill>
              <a:latin typeface="Merriweather"/>
              <a:ea typeface="Merriweather"/>
              <a:cs typeface="Merriweather"/>
              <a:sym typeface="Merriweather"/>
            </a:endParaRPr>
          </a:p>
          <a:p>
            <a:pPr indent="-203200" lvl="0" marL="215900" marR="0" rtl="0" algn="l">
              <a:lnSpc>
                <a:spcPct val="100000"/>
              </a:lnSpc>
              <a:spcBef>
                <a:spcPts val="0"/>
              </a:spcBef>
              <a:spcAft>
                <a:spcPts val="0"/>
              </a:spcAft>
              <a:buClr>
                <a:schemeClr val="lt1"/>
              </a:buClr>
              <a:buSzPts val="1200"/>
              <a:buFont typeface="Merriweather"/>
              <a:buChar char="-"/>
            </a:pPr>
            <a:r>
              <a:rPr i="0" lang="en" sz="1200" u="none" cap="none" strike="noStrike">
                <a:solidFill>
                  <a:schemeClr val="lt1"/>
                </a:solidFill>
                <a:latin typeface="Merriweather"/>
                <a:ea typeface="Merriweather"/>
                <a:cs typeface="Merriweather"/>
                <a:sym typeface="Merriweather"/>
              </a:rPr>
              <a:t>Coordinating lab meetings/scheduling/travel</a:t>
            </a:r>
            <a:endParaRPr i="0" sz="1200" u="none" cap="none" strike="noStrike">
              <a:solidFill>
                <a:schemeClr val="lt1"/>
              </a:solidFill>
              <a:latin typeface="Merriweather"/>
              <a:ea typeface="Merriweather"/>
              <a:cs typeface="Merriweather"/>
              <a:sym typeface="Merriweather"/>
            </a:endParaRPr>
          </a:p>
          <a:p>
            <a:pPr indent="-203200" lvl="0" marL="215900" marR="0" rtl="0" algn="l">
              <a:lnSpc>
                <a:spcPct val="100000"/>
              </a:lnSpc>
              <a:spcBef>
                <a:spcPts val="0"/>
              </a:spcBef>
              <a:spcAft>
                <a:spcPts val="0"/>
              </a:spcAft>
              <a:buClr>
                <a:schemeClr val="lt1"/>
              </a:buClr>
              <a:buSzPts val="1200"/>
              <a:buFont typeface="Merriweather"/>
              <a:buChar char="-"/>
            </a:pPr>
            <a:r>
              <a:rPr i="0" lang="en" sz="1200" u="none" cap="none" strike="noStrike">
                <a:solidFill>
                  <a:schemeClr val="lt1"/>
                </a:solidFill>
                <a:latin typeface="Merriweather"/>
                <a:ea typeface="Merriweather"/>
                <a:cs typeface="Merriweather"/>
                <a:sym typeface="Merriweather"/>
              </a:rPr>
              <a:t>Maintaining animal colony</a:t>
            </a:r>
            <a:endParaRPr i="0" sz="1200" u="none" cap="none" strike="noStrike">
              <a:solidFill>
                <a:schemeClr val="lt1"/>
              </a:solidFill>
              <a:latin typeface="Merriweather"/>
              <a:ea typeface="Merriweather"/>
              <a:cs typeface="Merriweather"/>
              <a:sym typeface="Merriweathe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pic>
        <p:nvPicPr>
          <p:cNvPr id="519" name="Google Shape;519;p15"/>
          <p:cNvPicPr preferRelativeResize="0"/>
          <p:nvPr/>
        </p:nvPicPr>
        <p:blipFill rotWithShape="1">
          <a:blip r:embed="rId3">
            <a:alphaModFix/>
          </a:blip>
          <a:srcRect b="0" l="0" r="0" t="0"/>
          <a:stretch/>
        </p:blipFill>
        <p:spPr>
          <a:xfrm>
            <a:off x="1555202" y="1118300"/>
            <a:ext cx="5907124" cy="547633"/>
          </a:xfrm>
          <a:prstGeom prst="rect">
            <a:avLst/>
          </a:prstGeom>
          <a:noFill/>
          <a:ln>
            <a:noFill/>
          </a:ln>
        </p:spPr>
      </p:pic>
      <p:pic>
        <p:nvPicPr>
          <p:cNvPr id="520" name="Google Shape;520;p15"/>
          <p:cNvPicPr preferRelativeResize="0"/>
          <p:nvPr/>
        </p:nvPicPr>
        <p:blipFill rotWithShape="1">
          <a:blip r:embed="rId4">
            <a:alphaModFix/>
          </a:blip>
          <a:srcRect b="0" l="0" r="0" t="0"/>
          <a:stretch/>
        </p:blipFill>
        <p:spPr>
          <a:xfrm>
            <a:off x="6183283" y="1739643"/>
            <a:ext cx="1279039" cy="3175107"/>
          </a:xfrm>
          <a:prstGeom prst="rect">
            <a:avLst/>
          </a:prstGeom>
          <a:noFill/>
          <a:ln>
            <a:noFill/>
          </a:ln>
        </p:spPr>
      </p:pic>
      <p:pic>
        <p:nvPicPr>
          <p:cNvPr id="521" name="Google Shape;521;p15"/>
          <p:cNvPicPr preferRelativeResize="0"/>
          <p:nvPr/>
        </p:nvPicPr>
        <p:blipFill rotWithShape="1">
          <a:blip r:embed="rId5">
            <a:alphaModFix/>
          </a:blip>
          <a:srcRect b="0" l="0" r="0" t="0"/>
          <a:stretch/>
        </p:blipFill>
        <p:spPr>
          <a:xfrm>
            <a:off x="1555200" y="1739643"/>
            <a:ext cx="4465764" cy="3175107"/>
          </a:xfrm>
          <a:prstGeom prst="rect">
            <a:avLst/>
          </a:prstGeom>
          <a:noFill/>
          <a:ln>
            <a:noFill/>
          </a:ln>
        </p:spPr>
      </p:pic>
      <p:sp>
        <p:nvSpPr>
          <p:cNvPr id="522" name="Google Shape;522;p15"/>
          <p:cNvSpPr txBox="1"/>
          <p:nvPr/>
        </p:nvSpPr>
        <p:spPr>
          <a:xfrm>
            <a:off x="373014" y="-80038"/>
            <a:ext cx="8387400" cy="10701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4100"/>
              <a:buFont typeface="Calibri"/>
              <a:buNone/>
            </a:pPr>
            <a:r>
              <a:rPr i="0" lang="en" sz="3000" u="sng" cap="none" strike="noStrike">
                <a:solidFill>
                  <a:srgbClr val="874C2E"/>
                </a:solidFill>
                <a:latin typeface="Merriweather"/>
                <a:ea typeface="Merriweather"/>
                <a:cs typeface="Merriweather"/>
                <a:sym typeface="Merriweather"/>
              </a:rPr>
              <a:t>Lab Manager/Assistant Job Positions</a:t>
            </a:r>
            <a:endParaRPr i="0" sz="3000" u="none" cap="none" strike="noStrike">
              <a:solidFill>
                <a:srgbClr val="874C2E"/>
              </a:solidFill>
              <a:latin typeface="Merriweather"/>
              <a:ea typeface="Merriweather"/>
              <a:cs typeface="Merriweather"/>
              <a:sym typeface="Merriweather"/>
            </a:endParaRPr>
          </a:p>
        </p:txBody>
      </p:sp>
      <p:sp>
        <p:nvSpPr>
          <p:cNvPr id="523" name="Google Shape;523;p15">
            <a:hlinkClick r:id="rId6"/>
          </p:cNvPr>
          <p:cNvSpPr/>
          <p:nvPr/>
        </p:nvSpPr>
        <p:spPr>
          <a:xfrm>
            <a:off x="1905573" y="712950"/>
            <a:ext cx="5322300" cy="276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i="0" lang="en" sz="1200" u="sng" cap="none" strike="noStrike">
                <a:solidFill>
                  <a:schemeClr val="hlink"/>
                </a:solidFill>
                <a:latin typeface="Merriweather"/>
                <a:ea typeface="Merriweather"/>
                <a:cs typeface="Merriweather"/>
                <a:sym typeface="Merriweather"/>
                <a:hlinkClick r:id="rId7"/>
              </a:rPr>
              <a:t>https://jobs.ucsd.edu/bulletin/ByCategory.aspx?cat=research</a:t>
            </a:r>
            <a:endParaRPr i="0" sz="1200" u="none" cap="none" strike="noStrike">
              <a:solidFill>
                <a:schemeClr val="dk1"/>
              </a:solidFill>
              <a:latin typeface="Merriweather"/>
              <a:ea typeface="Merriweather"/>
              <a:cs typeface="Merriweather"/>
              <a:sym typeface="Merriweathe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16"/>
          <p:cNvSpPr txBox="1"/>
          <p:nvPr/>
        </p:nvSpPr>
        <p:spPr>
          <a:xfrm>
            <a:off x="307415" y="152538"/>
            <a:ext cx="8047500" cy="13860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dk1"/>
              </a:buClr>
              <a:buSzPts val="2100"/>
              <a:buFont typeface="Arial"/>
              <a:buNone/>
            </a:pPr>
            <a:r>
              <a:t/>
            </a:r>
            <a:endParaRPr b="0" i="0" sz="2100" u="none" cap="none" strike="noStrike">
              <a:solidFill>
                <a:schemeClr val="lt1"/>
              </a:solidFill>
              <a:latin typeface="Calibri"/>
              <a:ea typeface="Calibri"/>
              <a:cs typeface="Calibri"/>
              <a:sym typeface="Calibri"/>
            </a:endParaRPr>
          </a:p>
        </p:txBody>
      </p:sp>
      <p:sp>
        <p:nvSpPr>
          <p:cNvPr id="529" name="Google Shape;529;p16"/>
          <p:cNvSpPr/>
          <p:nvPr/>
        </p:nvSpPr>
        <p:spPr>
          <a:xfrm>
            <a:off x="490874" y="1328626"/>
            <a:ext cx="8487300" cy="1315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700"/>
              <a:buFont typeface="Arial"/>
              <a:buNone/>
            </a:pPr>
            <a:r>
              <a:rPr i="0" lang="en" sz="2700" u="sng" cap="none" strike="noStrike">
                <a:solidFill>
                  <a:schemeClr val="lt1"/>
                </a:solidFill>
                <a:latin typeface="Merriweather"/>
                <a:ea typeface="Merriweather"/>
                <a:cs typeface="Merriweather"/>
                <a:sym typeface="Merriweather"/>
              </a:rPr>
              <a:t>Be aware:</a:t>
            </a:r>
            <a:endParaRPr i="0" sz="1100" u="none" cap="none" strike="noStrike">
              <a:solidFill>
                <a:schemeClr val="lt1"/>
              </a:solidFill>
              <a:latin typeface="Merriweather"/>
              <a:ea typeface="Merriweather"/>
              <a:cs typeface="Merriweather"/>
              <a:sym typeface="Merriweather"/>
            </a:endParaRPr>
          </a:p>
          <a:p>
            <a:pPr indent="-215900" lvl="0" marL="215900" marR="0" rtl="0" algn="l">
              <a:lnSpc>
                <a:spcPct val="100000"/>
              </a:lnSpc>
              <a:spcBef>
                <a:spcPts val="0"/>
              </a:spcBef>
              <a:spcAft>
                <a:spcPts val="0"/>
              </a:spcAft>
              <a:buClr>
                <a:schemeClr val="lt1"/>
              </a:buClr>
              <a:buSzPts val="1400"/>
              <a:buFont typeface="Merriweather"/>
              <a:buChar char="-"/>
            </a:pPr>
            <a:r>
              <a:rPr i="0" lang="en" sz="1400" u="none" cap="none" strike="noStrike">
                <a:solidFill>
                  <a:schemeClr val="lt1"/>
                </a:solidFill>
                <a:latin typeface="Merriweather"/>
                <a:ea typeface="Merriweather"/>
                <a:cs typeface="Merriweather"/>
                <a:sym typeface="Merriweather"/>
              </a:rPr>
              <a:t>These positions can lean towards being “word-of-mouth” about their hiring</a:t>
            </a:r>
            <a:endParaRPr i="0" sz="1100" u="none" cap="none" strike="noStrike">
              <a:solidFill>
                <a:schemeClr val="lt1"/>
              </a:solidFill>
              <a:latin typeface="Merriweather"/>
              <a:ea typeface="Merriweather"/>
              <a:cs typeface="Merriweather"/>
              <a:sym typeface="Merriweather"/>
            </a:endParaRPr>
          </a:p>
          <a:p>
            <a:pPr indent="-215900" lvl="0" marL="215900" marR="0" rtl="0" algn="l">
              <a:lnSpc>
                <a:spcPct val="100000"/>
              </a:lnSpc>
              <a:spcBef>
                <a:spcPts val="0"/>
              </a:spcBef>
              <a:spcAft>
                <a:spcPts val="0"/>
              </a:spcAft>
              <a:buClr>
                <a:schemeClr val="lt1"/>
              </a:buClr>
              <a:buSzPts val="1400"/>
              <a:buFont typeface="Merriweather"/>
              <a:buChar char="-"/>
            </a:pPr>
            <a:r>
              <a:rPr i="0" lang="en" sz="1400" u="none" cap="none" strike="noStrike">
                <a:solidFill>
                  <a:schemeClr val="lt1"/>
                </a:solidFill>
                <a:latin typeface="Merriweather"/>
                <a:ea typeface="Merriweather"/>
                <a:cs typeface="Merriweather"/>
                <a:sym typeface="Merriweather"/>
              </a:rPr>
              <a:t>It’s difficult to know by when exactly a lab manager position will be advertised (may not follow academic calendar)</a:t>
            </a:r>
            <a:endParaRPr i="0" sz="1100" u="none" cap="none" strike="noStrike">
              <a:solidFill>
                <a:schemeClr val="lt1"/>
              </a:solidFill>
              <a:latin typeface="Merriweather"/>
              <a:ea typeface="Merriweather"/>
              <a:cs typeface="Merriweather"/>
              <a:sym typeface="Merriweather"/>
            </a:endParaRPr>
          </a:p>
          <a:p>
            <a:pPr indent="-215900" lvl="0" marL="215900" marR="0" rtl="0" algn="l">
              <a:lnSpc>
                <a:spcPct val="100000"/>
              </a:lnSpc>
              <a:spcBef>
                <a:spcPts val="0"/>
              </a:spcBef>
              <a:spcAft>
                <a:spcPts val="0"/>
              </a:spcAft>
              <a:buClr>
                <a:schemeClr val="lt1"/>
              </a:buClr>
              <a:buSzPts val="1400"/>
              <a:buFont typeface="Merriweather"/>
              <a:buChar char="-"/>
            </a:pPr>
            <a:r>
              <a:rPr i="0" lang="en" sz="1400" u="none" cap="none" strike="noStrike">
                <a:solidFill>
                  <a:schemeClr val="lt1"/>
                </a:solidFill>
                <a:latin typeface="Merriweather"/>
                <a:ea typeface="Merriweather"/>
                <a:cs typeface="Merriweather"/>
                <a:sym typeface="Merriweather"/>
              </a:rPr>
              <a:t>The nature of the job may be more restrictive about work hours, however work-life balance is more than possible</a:t>
            </a:r>
            <a:endParaRPr i="0" sz="1100" u="none" cap="none" strike="noStrike">
              <a:solidFill>
                <a:schemeClr val="lt1"/>
              </a:solidFill>
              <a:latin typeface="Merriweather"/>
              <a:ea typeface="Merriweather"/>
              <a:cs typeface="Merriweather"/>
              <a:sym typeface="Merriweather"/>
            </a:endParaRPr>
          </a:p>
          <a:p>
            <a:pPr indent="-215900" lvl="0" marL="215900" marR="0" rtl="0" algn="l">
              <a:lnSpc>
                <a:spcPct val="100000"/>
              </a:lnSpc>
              <a:spcBef>
                <a:spcPts val="0"/>
              </a:spcBef>
              <a:spcAft>
                <a:spcPts val="0"/>
              </a:spcAft>
              <a:buClr>
                <a:schemeClr val="lt1"/>
              </a:buClr>
              <a:buSzPts val="1400"/>
              <a:buFont typeface="Merriweather"/>
              <a:buChar char="-"/>
            </a:pPr>
            <a:r>
              <a:rPr i="0" lang="en" sz="1400" u="none" cap="none" strike="noStrike">
                <a:solidFill>
                  <a:schemeClr val="lt1"/>
                </a:solidFill>
                <a:latin typeface="Merriweather"/>
                <a:ea typeface="Merriweather"/>
                <a:cs typeface="Merriweather"/>
                <a:sym typeface="Merriweather"/>
              </a:rPr>
              <a:t>Some positions may require you to be comfortable handling animals</a:t>
            </a:r>
            <a:endParaRPr i="0" sz="1400" u="none" cap="none" strike="noStrike">
              <a:solidFill>
                <a:schemeClr val="lt1"/>
              </a:solidFill>
              <a:latin typeface="Merriweather"/>
              <a:ea typeface="Merriweather"/>
              <a:cs typeface="Merriweather"/>
              <a:sym typeface="Merriweather"/>
            </a:endParaRPr>
          </a:p>
        </p:txBody>
      </p:sp>
      <p:sp>
        <p:nvSpPr>
          <p:cNvPr id="530" name="Google Shape;530;p16"/>
          <p:cNvSpPr txBox="1"/>
          <p:nvPr/>
        </p:nvSpPr>
        <p:spPr>
          <a:xfrm>
            <a:off x="373014" y="-80038"/>
            <a:ext cx="8387400" cy="10701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4100"/>
              <a:buFont typeface="Calibri"/>
              <a:buNone/>
            </a:pPr>
            <a:r>
              <a:rPr i="0" lang="en" sz="3000" u="sng" cap="none" strike="noStrike">
                <a:solidFill>
                  <a:srgbClr val="874C2E"/>
                </a:solidFill>
                <a:latin typeface="Merriweather"/>
                <a:ea typeface="Merriweather"/>
                <a:cs typeface="Merriweather"/>
                <a:sym typeface="Merriweather"/>
              </a:rPr>
              <a:t>Lab Manager/Assistant Job Positions</a:t>
            </a:r>
            <a:endParaRPr i="0" sz="3000" u="none" cap="none" strike="noStrike">
              <a:solidFill>
                <a:srgbClr val="874C2E"/>
              </a:solidFill>
              <a:latin typeface="Merriweather"/>
              <a:ea typeface="Merriweather"/>
              <a:cs typeface="Merriweather"/>
              <a:sym typeface="Merriweathe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g2b303bf5d57_1_85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b="1" lang="en" sz="2200">
                <a:solidFill>
                  <a:srgbClr val="414141"/>
                </a:solidFill>
                <a:latin typeface="Merriweather"/>
                <a:ea typeface="Merriweather"/>
                <a:cs typeface="Merriweather"/>
                <a:sym typeface="Merriweather"/>
              </a:rPr>
              <a:t>Missed the deadlines? Don’t give up, email professors!</a:t>
            </a:r>
            <a:endParaRPr b="1" sz="2200">
              <a:solidFill>
                <a:srgbClr val="414141"/>
              </a:solidFill>
              <a:latin typeface="Merriweather"/>
              <a:ea typeface="Merriweather"/>
              <a:cs typeface="Merriweather"/>
              <a:sym typeface="Merriweather"/>
            </a:endParaRPr>
          </a:p>
        </p:txBody>
      </p:sp>
      <p:sp>
        <p:nvSpPr>
          <p:cNvPr id="537" name="Google Shape;537;g2b303bf5d57_1_858"/>
          <p:cNvSpPr/>
          <p:nvPr/>
        </p:nvSpPr>
        <p:spPr>
          <a:xfrm>
            <a:off x="3851910" y="1579467"/>
            <a:ext cx="4572000" cy="2898900"/>
          </a:xfrm>
          <a:prstGeom prst="rect">
            <a:avLst/>
          </a:prstGeom>
          <a:noFill/>
          <a:ln>
            <a:noFill/>
          </a:ln>
        </p:spPr>
        <p:txBody>
          <a:bodyPr anchorCtr="0" anchor="t" bIns="34275" lIns="68575" spcFirstLastPara="1" rIns="68575" wrap="square" tIns="34275">
            <a:noAutofit/>
          </a:bodyPr>
          <a:lstStyle/>
          <a:p>
            <a:pPr indent="0" lvl="0" marL="0" marR="0" rtl="0" algn="l">
              <a:lnSpc>
                <a:spcPct val="107000"/>
              </a:lnSpc>
              <a:spcBef>
                <a:spcPts val="0"/>
              </a:spcBef>
              <a:spcAft>
                <a:spcPts val="0"/>
              </a:spcAft>
              <a:buNone/>
            </a:pPr>
            <a:r>
              <a:rPr i="1" lang="en" sz="1400">
                <a:solidFill>
                  <a:schemeClr val="dk1"/>
                </a:solidFill>
                <a:latin typeface="Calibri"/>
                <a:ea typeface="Calibri"/>
                <a:cs typeface="Calibri"/>
                <a:sym typeface="Calibri"/>
              </a:rPr>
              <a:t>Hello Dr. </a:t>
            </a:r>
            <a:r>
              <a:rPr b="1" i="1" lang="en" sz="1400">
                <a:solidFill>
                  <a:schemeClr val="dk1"/>
                </a:solidFill>
                <a:latin typeface="Calibri"/>
                <a:ea typeface="Calibri"/>
                <a:cs typeface="Calibri"/>
                <a:sym typeface="Calibri"/>
              </a:rPr>
              <a:t>[X]</a:t>
            </a:r>
            <a:r>
              <a:rPr i="1" lang="en" sz="1400">
                <a:solidFill>
                  <a:schemeClr val="dk1"/>
                </a:solidFill>
                <a:latin typeface="Calibri"/>
                <a:ea typeface="Calibri"/>
                <a:cs typeface="Calibri"/>
                <a:sym typeface="Calibri"/>
              </a:rPr>
              <a:t>,</a:t>
            </a:r>
            <a:endParaRPr i="1" sz="1100"/>
          </a:p>
          <a:p>
            <a:pPr indent="0" lvl="0" marL="0" marR="0" rtl="0" algn="l">
              <a:lnSpc>
                <a:spcPct val="107000"/>
              </a:lnSpc>
              <a:spcBef>
                <a:spcPts val="600"/>
              </a:spcBef>
              <a:spcAft>
                <a:spcPts val="0"/>
              </a:spcAft>
              <a:buNone/>
            </a:pPr>
            <a:r>
              <a:rPr i="1" lang="en" sz="1400">
                <a:solidFill>
                  <a:schemeClr val="dk1"/>
                </a:solidFill>
                <a:latin typeface="Calibri"/>
                <a:ea typeface="Calibri"/>
                <a:cs typeface="Calibri"/>
                <a:sym typeface="Calibri"/>
              </a:rPr>
              <a:t>My name is </a:t>
            </a:r>
            <a:r>
              <a:rPr b="1" i="1" lang="en" sz="1400">
                <a:solidFill>
                  <a:schemeClr val="dk1"/>
                </a:solidFill>
                <a:latin typeface="Calibri"/>
                <a:ea typeface="Calibri"/>
                <a:cs typeface="Calibri"/>
                <a:sym typeface="Calibri"/>
              </a:rPr>
              <a:t>[X]</a:t>
            </a:r>
            <a:r>
              <a:rPr i="1" lang="en" sz="1400">
                <a:solidFill>
                  <a:schemeClr val="dk1"/>
                </a:solidFill>
                <a:latin typeface="Calibri"/>
                <a:ea typeface="Calibri"/>
                <a:cs typeface="Calibri"/>
                <a:sym typeface="Calibri"/>
              </a:rPr>
              <a:t> and I am a </a:t>
            </a:r>
            <a:r>
              <a:rPr b="1" i="1" lang="en" sz="1400">
                <a:solidFill>
                  <a:schemeClr val="dk1"/>
                </a:solidFill>
                <a:latin typeface="Calibri"/>
                <a:ea typeface="Calibri"/>
                <a:cs typeface="Calibri"/>
                <a:sym typeface="Calibri"/>
              </a:rPr>
              <a:t>[1</a:t>
            </a:r>
            <a:r>
              <a:rPr b="1" baseline="30000" i="1" lang="en" sz="1400">
                <a:solidFill>
                  <a:schemeClr val="dk1"/>
                </a:solidFill>
                <a:latin typeface="Calibri"/>
                <a:ea typeface="Calibri"/>
                <a:cs typeface="Calibri"/>
                <a:sym typeface="Calibri"/>
              </a:rPr>
              <a:t>st</a:t>
            </a:r>
            <a:r>
              <a:rPr b="1" i="1" lang="en" sz="1400">
                <a:solidFill>
                  <a:schemeClr val="dk1"/>
                </a:solidFill>
                <a:latin typeface="Calibri"/>
                <a:ea typeface="Calibri"/>
                <a:cs typeface="Calibri"/>
                <a:sym typeface="Calibri"/>
              </a:rPr>
              <a:t>,2</a:t>
            </a:r>
            <a:r>
              <a:rPr b="1" baseline="30000" i="1" lang="en" sz="1400">
                <a:solidFill>
                  <a:schemeClr val="dk1"/>
                </a:solidFill>
                <a:latin typeface="Calibri"/>
                <a:ea typeface="Calibri"/>
                <a:cs typeface="Calibri"/>
                <a:sym typeface="Calibri"/>
              </a:rPr>
              <a:t>nd</a:t>
            </a:r>
            <a:r>
              <a:rPr b="1" i="1" lang="en" sz="1400">
                <a:solidFill>
                  <a:schemeClr val="dk1"/>
                </a:solidFill>
                <a:latin typeface="Calibri"/>
                <a:ea typeface="Calibri"/>
                <a:cs typeface="Calibri"/>
                <a:sym typeface="Calibri"/>
              </a:rPr>
              <a:t>, 3</a:t>
            </a:r>
            <a:r>
              <a:rPr b="1" baseline="30000" i="1" lang="en" sz="1400">
                <a:solidFill>
                  <a:schemeClr val="dk1"/>
                </a:solidFill>
                <a:latin typeface="Calibri"/>
                <a:ea typeface="Calibri"/>
                <a:cs typeface="Calibri"/>
                <a:sym typeface="Calibri"/>
              </a:rPr>
              <a:t>rd</a:t>
            </a:r>
            <a:r>
              <a:rPr b="1" i="1" lang="en" sz="1400">
                <a:solidFill>
                  <a:schemeClr val="dk1"/>
                </a:solidFill>
                <a:latin typeface="Calibri"/>
                <a:ea typeface="Calibri"/>
                <a:cs typeface="Calibri"/>
                <a:sym typeface="Calibri"/>
              </a:rPr>
              <a:t> year etc.]</a:t>
            </a:r>
            <a:r>
              <a:rPr i="1" lang="en" sz="1400">
                <a:solidFill>
                  <a:schemeClr val="dk1"/>
                </a:solidFill>
                <a:latin typeface="Calibri"/>
                <a:ea typeface="Calibri"/>
                <a:cs typeface="Calibri"/>
                <a:sym typeface="Calibri"/>
              </a:rPr>
              <a:t> majoring in </a:t>
            </a:r>
            <a:r>
              <a:rPr b="1" i="1" lang="en" sz="1400">
                <a:solidFill>
                  <a:schemeClr val="dk1"/>
                </a:solidFill>
                <a:latin typeface="Calibri"/>
                <a:ea typeface="Calibri"/>
                <a:cs typeface="Calibri"/>
                <a:sym typeface="Calibri"/>
              </a:rPr>
              <a:t>[x, or intending to major in X].</a:t>
            </a:r>
            <a:endParaRPr i="1" sz="1400">
              <a:solidFill>
                <a:schemeClr val="dk1"/>
              </a:solidFill>
              <a:latin typeface="Calibri"/>
              <a:ea typeface="Calibri"/>
              <a:cs typeface="Calibri"/>
              <a:sym typeface="Calibri"/>
            </a:endParaRPr>
          </a:p>
          <a:p>
            <a:pPr indent="0" lvl="0" marL="0" marR="0" rtl="0" algn="l">
              <a:lnSpc>
                <a:spcPct val="107000"/>
              </a:lnSpc>
              <a:spcBef>
                <a:spcPts val="600"/>
              </a:spcBef>
              <a:spcAft>
                <a:spcPts val="0"/>
              </a:spcAft>
              <a:buNone/>
            </a:pPr>
            <a:r>
              <a:rPr b="1" i="1" lang="en" sz="1400">
                <a:solidFill>
                  <a:schemeClr val="dk1"/>
                </a:solidFill>
                <a:latin typeface="Calibri"/>
                <a:ea typeface="Calibri"/>
                <a:cs typeface="Calibri"/>
                <a:sym typeface="Calibri"/>
              </a:rPr>
              <a:t>[How you found out about the lab, i.e. a class you took with them, or a study you found online, or maybe you checked out their website and something about their research interested you]</a:t>
            </a:r>
            <a:endParaRPr i="1" sz="1400">
              <a:solidFill>
                <a:schemeClr val="dk1"/>
              </a:solidFill>
              <a:latin typeface="Calibri"/>
              <a:ea typeface="Calibri"/>
              <a:cs typeface="Calibri"/>
              <a:sym typeface="Calibri"/>
            </a:endParaRPr>
          </a:p>
          <a:p>
            <a:pPr indent="0" lvl="0" marL="0" marR="0" rtl="0" algn="l">
              <a:lnSpc>
                <a:spcPct val="107000"/>
              </a:lnSpc>
              <a:spcBef>
                <a:spcPts val="600"/>
              </a:spcBef>
              <a:spcAft>
                <a:spcPts val="0"/>
              </a:spcAft>
              <a:buNone/>
            </a:pPr>
            <a:r>
              <a:rPr i="1" lang="en" sz="1400">
                <a:solidFill>
                  <a:schemeClr val="dk1"/>
                </a:solidFill>
                <a:latin typeface="Calibri"/>
                <a:ea typeface="Calibri"/>
                <a:cs typeface="Calibri"/>
                <a:sym typeface="Calibri"/>
              </a:rPr>
              <a:t>Would it be possible to meet and chat about the possibility of working in your lab as a research assistant?</a:t>
            </a:r>
            <a:endParaRPr i="1" sz="1100"/>
          </a:p>
          <a:p>
            <a:pPr indent="0" lvl="0" marL="0" marR="0" rtl="0" algn="l">
              <a:lnSpc>
                <a:spcPct val="107000"/>
              </a:lnSpc>
              <a:spcBef>
                <a:spcPts val="600"/>
              </a:spcBef>
              <a:spcAft>
                <a:spcPts val="0"/>
              </a:spcAft>
              <a:buNone/>
            </a:pPr>
            <a:r>
              <a:rPr i="1" lang="en" sz="1400">
                <a:solidFill>
                  <a:schemeClr val="dk1"/>
                </a:solidFill>
                <a:latin typeface="Calibri"/>
                <a:ea typeface="Calibri"/>
                <a:cs typeface="Calibri"/>
                <a:sym typeface="Calibri"/>
              </a:rPr>
              <a:t>Thank you,</a:t>
            </a:r>
            <a:endParaRPr i="1" sz="1100"/>
          </a:p>
          <a:p>
            <a:pPr indent="0" lvl="0" marL="0" marR="0" rtl="0" algn="l">
              <a:lnSpc>
                <a:spcPct val="107000"/>
              </a:lnSpc>
              <a:spcBef>
                <a:spcPts val="600"/>
              </a:spcBef>
              <a:spcAft>
                <a:spcPts val="0"/>
              </a:spcAft>
              <a:buNone/>
            </a:pPr>
            <a:r>
              <a:rPr b="1" i="1" lang="en" sz="1400">
                <a:solidFill>
                  <a:schemeClr val="dk1"/>
                </a:solidFill>
                <a:latin typeface="Calibri"/>
                <a:ea typeface="Calibri"/>
                <a:cs typeface="Calibri"/>
                <a:sym typeface="Calibri"/>
              </a:rPr>
              <a:t>[X]</a:t>
            </a:r>
            <a:endParaRPr i="1" sz="1400">
              <a:solidFill>
                <a:schemeClr val="dk1"/>
              </a:solidFill>
              <a:latin typeface="Calibri"/>
              <a:ea typeface="Calibri"/>
              <a:cs typeface="Calibri"/>
              <a:sym typeface="Calibri"/>
            </a:endParaRPr>
          </a:p>
        </p:txBody>
      </p:sp>
      <p:sp>
        <p:nvSpPr>
          <p:cNvPr id="538" name="Google Shape;538;g2b303bf5d57_1_858"/>
          <p:cNvSpPr txBox="1"/>
          <p:nvPr/>
        </p:nvSpPr>
        <p:spPr>
          <a:xfrm>
            <a:off x="137159" y="1885950"/>
            <a:ext cx="2937900" cy="623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Merriweather"/>
                <a:ea typeface="Merriweather"/>
                <a:cs typeface="Merriweather"/>
                <a:sym typeface="Merriweather"/>
              </a:rPr>
              <a:t>Email a batch of professors and </a:t>
            </a:r>
            <a:endParaRPr sz="1200">
              <a:latin typeface="Merriweather"/>
              <a:ea typeface="Merriweather"/>
              <a:cs typeface="Merriweather"/>
              <a:sym typeface="Merriweather"/>
            </a:endParaRPr>
          </a:p>
          <a:p>
            <a:pPr indent="0" lvl="0" marL="0" marR="0" rtl="0" algn="l">
              <a:spcBef>
                <a:spcPts val="0"/>
              </a:spcBef>
              <a:spcAft>
                <a:spcPts val="0"/>
              </a:spcAft>
              <a:buNone/>
            </a:pPr>
            <a:r>
              <a:rPr lang="en" sz="1200">
                <a:solidFill>
                  <a:schemeClr val="dk1"/>
                </a:solidFill>
                <a:latin typeface="Merriweather"/>
                <a:ea typeface="Merriweather"/>
                <a:cs typeface="Merriweather"/>
                <a:sym typeface="Merriweather"/>
              </a:rPr>
              <a:t>give them a couple of weeks to respond</a:t>
            </a:r>
            <a:endParaRPr sz="1200">
              <a:latin typeface="Merriweather"/>
              <a:ea typeface="Merriweather"/>
              <a:cs typeface="Merriweather"/>
              <a:sym typeface="Merriweather"/>
            </a:endParaRPr>
          </a:p>
        </p:txBody>
      </p:sp>
      <p:sp>
        <p:nvSpPr>
          <p:cNvPr id="539" name="Google Shape;539;g2b303bf5d57_1_858"/>
          <p:cNvSpPr txBox="1"/>
          <p:nvPr/>
        </p:nvSpPr>
        <p:spPr>
          <a:xfrm>
            <a:off x="137159" y="2735498"/>
            <a:ext cx="3488700" cy="992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Merriweather"/>
                <a:ea typeface="Merriweather"/>
                <a:cs typeface="Merriweather"/>
                <a:sym typeface="Merriweather"/>
              </a:rPr>
              <a:t>Nothing? Try another batch, or be more direct</a:t>
            </a:r>
            <a:endParaRPr sz="1200">
              <a:latin typeface="Merriweather"/>
              <a:ea typeface="Merriweather"/>
              <a:cs typeface="Merriweather"/>
              <a:sym typeface="Merriweather"/>
            </a:endParaRPr>
          </a:p>
          <a:p>
            <a:pPr indent="0" lvl="0" marL="0" marR="0" rtl="0" algn="l">
              <a:spcBef>
                <a:spcPts val="0"/>
              </a:spcBef>
              <a:spcAft>
                <a:spcPts val="0"/>
              </a:spcAft>
              <a:buNone/>
            </a:pPr>
            <a:r>
              <a:rPr lang="en" sz="1200">
                <a:solidFill>
                  <a:schemeClr val="dk1"/>
                </a:solidFill>
                <a:latin typeface="Merriweather"/>
                <a:ea typeface="Merriweather"/>
                <a:cs typeface="Merriweather"/>
                <a:sym typeface="Merriweather"/>
              </a:rPr>
              <a:t>by finding out who the graduate students are in</a:t>
            </a:r>
            <a:r>
              <a:rPr lang="en" sz="1200">
                <a:latin typeface="Merriweather"/>
                <a:ea typeface="Merriweather"/>
                <a:cs typeface="Merriweather"/>
                <a:sym typeface="Merriweather"/>
              </a:rPr>
              <a:t> </a:t>
            </a:r>
            <a:r>
              <a:rPr lang="en" sz="1200">
                <a:solidFill>
                  <a:schemeClr val="dk1"/>
                </a:solidFill>
                <a:latin typeface="Merriweather"/>
                <a:ea typeface="Merriweather"/>
                <a:cs typeface="Merriweather"/>
                <a:sym typeface="Merriweather"/>
              </a:rPr>
              <a:t>their lab website, and email them directly</a:t>
            </a:r>
            <a:endParaRPr sz="1200">
              <a:latin typeface="Merriweather"/>
              <a:ea typeface="Merriweather"/>
              <a:cs typeface="Merriweather"/>
              <a:sym typeface="Merriweathe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g2b3591789ef_0_18"/>
          <p:cNvSpPr txBox="1"/>
          <p:nvPr/>
        </p:nvSpPr>
        <p:spPr>
          <a:xfrm>
            <a:off x="628650" y="2063375"/>
            <a:ext cx="78867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 sz="4000">
                <a:solidFill>
                  <a:srgbClr val="874C2E"/>
                </a:solidFill>
                <a:latin typeface="Merriweather"/>
                <a:ea typeface="Merriweather"/>
                <a:cs typeface="Merriweather"/>
                <a:sym typeface="Merriweather"/>
              </a:rPr>
              <a:t>Master’s Degrees</a:t>
            </a:r>
            <a:endParaRPr sz="4000">
              <a:solidFill>
                <a:srgbClr val="874C2E"/>
              </a:solidFill>
              <a:latin typeface="Merriweather"/>
              <a:ea typeface="Merriweather"/>
              <a:cs typeface="Merriweather"/>
              <a:sym typeface="Merriweath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g2b303bf5d57_1_544"/>
          <p:cNvSpPr txBox="1"/>
          <p:nvPr>
            <p:ph type="title"/>
          </p:nvPr>
        </p:nvSpPr>
        <p:spPr>
          <a:xfrm>
            <a:off x="457200" y="320300"/>
            <a:ext cx="8229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erriweather"/>
                <a:ea typeface="Merriweather"/>
                <a:cs typeface="Merriweather"/>
                <a:sym typeface="Merriweather"/>
              </a:rPr>
              <a:t>Today’s Outline</a:t>
            </a:r>
            <a:endParaRPr b="1">
              <a:latin typeface="Merriweather"/>
              <a:ea typeface="Merriweather"/>
              <a:cs typeface="Merriweather"/>
              <a:sym typeface="Merriweather"/>
            </a:endParaRPr>
          </a:p>
        </p:txBody>
      </p:sp>
      <p:sp>
        <p:nvSpPr>
          <p:cNvPr id="384" name="Google Shape;384;g2b303bf5d57_1_544"/>
          <p:cNvSpPr/>
          <p:nvPr/>
        </p:nvSpPr>
        <p:spPr>
          <a:xfrm>
            <a:off x="4187097" y="1137224"/>
            <a:ext cx="769800" cy="769800"/>
          </a:xfrm>
          <a:prstGeom prst="ellipse">
            <a:avLst/>
          </a:prstGeom>
          <a:noFill/>
          <a:ln cap="flat" cmpd="sng" w="9525">
            <a:solidFill>
              <a:srgbClr val="004F4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g2b303bf5d57_1_544"/>
          <p:cNvSpPr/>
          <p:nvPr/>
        </p:nvSpPr>
        <p:spPr>
          <a:xfrm>
            <a:off x="6868373" y="1137224"/>
            <a:ext cx="769800" cy="769800"/>
          </a:xfrm>
          <a:prstGeom prst="ellipse">
            <a:avLst/>
          </a:prstGeom>
          <a:noFill/>
          <a:ln cap="flat" cmpd="sng" w="9525">
            <a:solidFill>
              <a:srgbClr val="004F4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g2b303bf5d57_1_544"/>
          <p:cNvSpPr/>
          <p:nvPr/>
        </p:nvSpPr>
        <p:spPr>
          <a:xfrm>
            <a:off x="2763525" y="2921618"/>
            <a:ext cx="769800" cy="769800"/>
          </a:xfrm>
          <a:prstGeom prst="ellipse">
            <a:avLst/>
          </a:prstGeom>
          <a:noFill/>
          <a:ln cap="flat" cmpd="sng" w="9525">
            <a:solidFill>
              <a:srgbClr val="004F4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g2b303bf5d57_1_544"/>
          <p:cNvSpPr/>
          <p:nvPr/>
        </p:nvSpPr>
        <p:spPr>
          <a:xfrm>
            <a:off x="5429473" y="2921618"/>
            <a:ext cx="769800" cy="769800"/>
          </a:xfrm>
          <a:prstGeom prst="ellipse">
            <a:avLst/>
          </a:prstGeom>
          <a:noFill/>
          <a:ln cap="flat" cmpd="sng" w="9525">
            <a:solidFill>
              <a:srgbClr val="004F4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g2b303bf5d57_1_544"/>
          <p:cNvSpPr/>
          <p:nvPr/>
        </p:nvSpPr>
        <p:spPr>
          <a:xfrm>
            <a:off x="1505825" y="1137224"/>
            <a:ext cx="769800" cy="769800"/>
          </a:xfrm>
          <a:prstGeom prst="ellipse">
            <a:avLst/>
          </a:prstGeom>
          <a:noFill/>
          <a:ln cap="flat" cmpd="sng" w="9525">
            <a:solidFill>
              <a:srgbClr val="004F4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g2b303bf5d57_1_544"/>
          <p:cNvSpPr txBox="1"/>
          <p:nvPr/>
        </p:nvSpPr>
        <p:spPr>
          <a:xfrm>
            <a:off x="1523375" y="1206674"/>
            <a:ext cx="734700" cy="63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Merriweather"/>
                <a:ea typeface="Merriweather"/>
                <a:cs typeface="Merriweather"/>
                <a:sym typeface="Merriweather"/>
              </a:rPr>
              <a:t>01</a:t>
            </a:r>
            <a:endParaRPr b="1" sz="3000">
              <a:solidFill>
                <a:schemeClr val="lt2"/>
              </a:solidFill>
              <a:latin typeface="Merriweather"/>
              <a:ea typeface="Merriweather"/>
              <a:cs typeface="Merriweather"/>
              <a:sym typeface="Merriweather"/>
            </a:endParaRPr>
          </a:p>
        </p:txBody>
      </p:sp>
      <p:sp>
        <p:nvSpPr>
          <p:cNvPr id="390" name="Google Shape;390;g2b303bf5d57_1_544"/>
          <p:cNvSpPr txBox="1"/>
          <p:nvPr/>
        </p:nvSpPr>
        <p:spPr>
          <a:xfrm>
            <a:off x="2781075" y="2991068"/>
            <a:ext cx="734700" cy="63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Merriweather"/>
                <a:ea typeface="Merriweather"/>
                <a:cs typeface="Merriweather"/>
                <a:sym typeface="Merriweather"/>
              </a:rPr>
              <a:t>04</a:t>
            </a:r>
            <a:endParaRPr b="1" sz="3000">
              <a:solidFill>
                <a:schemeClr val="lt2"/>
              </a:solidFill>
              <a:latin typeface="Merriweather"/>
              <a:ea typeface="Merriweather"/>
              <a:cs typeface="Merriweather"/>
              <a:sym typeface="Merriweather"/>
            </a:endParaRPr>
          </a:p>
        </p:txBody>
      </p:sp>
      <p:sp>
        <p:nvSpPr>
          <p:cNvPr id="391" name="Google Shape;391;g2b303bf5d57_1_544"/>
          <p:cNvSpPr txBox="1"/>
          <p:nvPr/>
        </p:nvSpPr>
        <p:spPr>
          <a:xfrm>
            <a:off x="4204647" y="1206674"/>
            <a:ext cx="734700" cy="63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Merriweather"/>
                <a:ea typeface="Merriweather"/>
                <a:cs typeface="Merriweather"/>
                <a:sym typeface="Merriweather"/>
              </a:rPr>
              <a:t>02</a:t>
            </a:r>
            <a:endParaRPr b="1" sz="3000">
              <a:solidFill>
                <a:schemeClr val="lt2"/>
              </a:solidFill>
              <a:latin typeface="Merriweather"/>
              <a:ea typeface="Merriweather"/>
              <a:cs typeface="Merriweather"/>
              <a:sym typeface="Merriweather"/>
            </a:endParaRPr>
          </a:p>
        </p:txBody>
      </p:sp>
      <p:sp>
        <p:nvSpPr>
          <p:cNvPr id="392" name="Google Shape;392;g2b303bf5d57_1_544"/>
          <p:cNvSpPr txBox="1"/>
          <p:nvPr/>
        </p:nvSpPr>
        <p:spPr>
          <a:xfrm>
            <a:off x="6885927" y="1206674"/>
            <a:ext cx="734700" cy="63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Merriweather"/>
                <a:ea typeface="Merriweather"/>
                <a:cs typeface="Merriweather"/>
                <a:sym typeface="Merriweather"/>
              </a:rPr>
              <a:t>03</a:t>
            </a:r>
            <a:endParaRPr b="1" sz="3000">
              <a:solidFill>
                <a:schemeClr val="lt2"/>
              </a:solidFill>
              <a:latin typeface="Merriweather"/>
              <a:ea typeface="Merriweather"/>
              <a:cs typeface="Merriweather"/>
              <a:sym typeface="Merriweather"/>
            </a:endParaRPr>
          </a:p>
        </p:txBody>
      </p:sp>
      <p:sp>
        <p:nvSpPr>
          <p:cNvPr id="393" name="Google Shape;393;g2b303bf5d57_1_544"/>
          <p:cNvSpPr txBox="1"/>
          <p:nvPr/>
        </p:nvSpPr>
        <p:spPr>
          <a:xfrm>
            <a:off x="5447023" y="2991068"/>
            <a:ext cx="734700" cy="63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Merriweather"/>
                <a:ea typeface="Merriweather"/>
                <a:cs typeface="Merriweather"/>
                <a:sym typeface="Merriweather"/>
              </a:rPr>
              <a:t>05</a:t>
            </a:r>
            <a:endParaRPr b="1" sz="3000">
              <a:solidFill>
                <a:schemeClr val="lt2"/>
              </a:solidFill>
              <a:latin typeface="Merriweather"/>
              <a:ea typeface="Merriweather"/>
              <a:cs typeface="Merriweather"/>
              <a:sym typeface="Merriweather"/>
            </a:endParaRPr>
          </a:p>
        </p:txBody>
      </p:sp>
      <p:sp>
        <p:nvSpPr>
          <p:cNvPr id="394" name="Google Shape;394;g2b303bf5d57_1_544"/>
          <p:cNvSpPr txBox="1"/>
          <p:nvPr/>
        </p:nvSpPr>
        <p:spPr>
          <a:xfrm>
            <a:off x="701975" y="1998331"/>
            <a:ext cx="2377500" cy="394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accent2"/>
                </a:solidFill>
                <a:latin typeface="Merriweather"/>
                <a:ea typeface="Merriweather"/>
                <a:cs typeface="Merriweather"/>
                <a:sym typeface="Merriweather"/>
              </a:rPr>
              <a:t>Introductions</a:t>
            </a:r>
            <a:endParaRPr sz="2000">
              <a:solidFill>
                <a:schemeClr val="accent2"/>
              </a:solidFill>
              <a:latin typeface="Merriweather"/>
              <a:ea typeface="Merriweather"/>
              <a:cs typeface="Merriweather"/>
              <a:sym typeface="Merriweather"/>
            </a:endParaRPr>
          </a:p>
        </p:txBody>
      </p:sp>
      <p:sp>
        <p:nvSpPr>
          <p:cNvPr id="395" name="Google Shape;395;g2b303bf5d57_1_544"/>
          <p:cNvSpPr txBox="1"/>
          <p:nvPr/>
        </p:nvSpPr>
        <p:spPr>
          <a:xfrm>
            <a:off x="3383247" y="2311206"/>
            <a:ext cx="2377500" cy="394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accent2"/>
                </a:solidFill>
                <a:latin typeface="Merriweather"/>
                <a:ea typeface="Merriweather"/>
                <a:cs typeface="Merriweather"/>
                <a:sym typeface="Merriweather"/>
              </a:rPr>
              <a:t>Benefits of the gap year</a:t>
            </a:r>
            <a:endParaRPr sz="2000">
              <a:solidFill>
                <a:schemeClr val="accent2"/>
              </a:solidFill>
              <a:latin typeface="Merriweather"/>
              <a:ea typeface="Merriweather"/>
              <a:cs typeface="Merriweather"/>
              <a:sym typeface="Merriweather"/>
            </a:endParaRPr>
          </a:p>
        </p:txBody>
      </p:sp>
      <p:sp>
        <p:nvSpPr>
          <p:cNvPr id="396" name="Google Shape;396;g2b303bf5d57_1_544"/>
          <p:cNvSpPr txBox="1"/>
          <p:nvPr/>
        </p:nvSpPr>
        <p:spPr>
          <a:xfrm>
            <a:off x="5688376" y="2060075"/>
            <a:ext cx="3249300" cy="394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accent2"/>
                </a:solidFill>
                <a:latin typeface="Merriweather"/>
                <a:ea typeface="Merriweather"/>
                <a:cs typeface="Merriweather"/>
                <a:sym typeface="Merriweather"/>
              </a:rPr>
              <a:t>Gap year options</a:t>
            </a:r>
            <a:endParaRPr sz="2000">
              <a:solidFill>
                <a:schemeClr val="accent2"/>
              </a:solidFill>
              <a:latin typeface="Merriweather"/>
              <a:ea typeface="Merriweather"/>
              <a:cs typeface="Merriweather"/>
              <a:sym typeface="Merriweather"/>
            </a:endParaRPr>
          </a:p>
        </p:txBody>
      </p:sp>
      <p:sp>
        <p:nvSpPr>
          <p:cNvPr id="397" name="Google Shape;397;g2b303bf5d57_1_544"/>
          <p:cNvSpPr txBox="1"/>
          <p:nvPr/>
        </p:nvSpPr>
        <p:spPr>
          <a:xfrm>
            <a:off x="1462575" y="4431550"/>
            <a:ext cx="3371700" cy="394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accent2"/>
                </a:solidFill>
                <a:latin typeface="Merriweather"/>
                <a:ea typeface="Merriweather"/>
                <a:cs typeface="Merriweather"/>
                <a:sym typeface="Merriweather"/>
              </a:rPr>
              <a:t>Writing your </a:t>
            </a:r>
            <a:endParaRPr sz="2000">
              <a:solidFill>
                <a:schemeClr val="accent2"/>
              </a:solidFill>
              <a:latin typeface="Merriweather"/>
              <a:ea typeface="Merriweather"/>
              <a:cs typeface="Merriweather"/>
              <a:sym typeface="Merriweather"/>
            </a:endParaRPr>
          </a:p>
          <a:p>
            <a:pPr indent="0" lvl="0" marL="0" rtl="0" algn="ctr">
              <a:spcBef>
                <a:spcPts val="0"/>
              </a:spcBef>
              <a:spcAft>
                <a:spcPts val="0"/>
              </a:spcAft>
              <a:buNone/>
            </a:pPr>
            <a:r>
              <a:rPr lang="en" sz="2000">
                <a:solidFill>
                  <a:schemeClr val="accent2"/>
                </a:solidFill>
                <a:latin typeface="Merriweather"/>
                <a:ea typeface="Merriweather"/>
                <a:cs typeface="Merriweather"/>
                <a:sym typeface="Merriweather"/>
              </a:rPr>
              <a:t>application</a:t>
            </a:r>
            <a:endParaRPr sz="2000">
              <a:solidFill>
                <a:schemeClr val="accent2"/>
              </a:solidFill>
              <a:latin typeface="Merriweather"/>
              <a:ea typeface="Merriweather"/>
              <a:cs typeface="Merriweather"/>
              <a:sym typeface="Merriweather"/>
            </a:endParaRPr>
          </a:p>
          <a:p>
            <a:pPr indent="0" lvl="0" marL="0" rtl="0" algn="ctr">
              <a:spcBef>
                <a:spcPts val="0"/>
              </a:spcBef>
              <a:spcAft>
                <a:spcPts val="0"/>
              </a:spcAft>
              <a:buNone/>
            </a:pPr>
            <a:r>
              <a:t/>
            </a:r>
            <a:endParaRPr sz="2000">
              <a:solidFill>
                <a:schemeClr val="accent2"/>
              </a:solidFill>
              <a:latin typeface="Merriweather"/>
              <a:ea typeface="Merriweather"/>
              <a:cs typeface="Merriweather"/>
              <a:sym typeface="Merriweather"/>
            </a:endParaRPr>
          </a:p>
        </p:txBody>
      </p:sp>
      <p:sp>
        <p:nvSpPr>
          <p:cNvPr id="398" name="Google Shape;398;g2b303bf5d57_1_544"/>
          <p:cNvSpPr txBox="1"/>
          <p:nvPr/>
        </p:nvSpPr>
        <p:spPr>
          <a:xfrm>
            <a:off x="4571998" y="3907344"/>
            <a:ext cx="2377500" cy="394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accent2"/>
                </a:solidFill>
                <a:latin typeface="Merriweather"/>
                <a:ea typeface="Merriweather"/>
                <a:cs typeface="Merriweather"/>
                <a:sym typeface="Merriweather"/>
              </a:rPr>
              <a:t>Q &amp; A</a:t>
            </a:r>
            <a:r>
              <a:rPr b="1" lang="en" sz="2000">
                <a:solidFill>
                  <a:schemeClr val="accent2"/>
                </a:solidFill>
                <a:latin typeface="Merriweather"/>
                <a:ea typeface="Merriweather"/>
                <a:cs typeface="Merriweather"/>
                <a:sym typeface="Merriweather"/>
              </a:rPr>
              <a:t> </a:t>
            </a:r>
            <a:endParaRPr b="1" sz="2000">
              <a:solidFill>
                <a:schemeClr val="accent2"/>
              </a:solidFill>
              <a:latin typeface="Merriweather"/>
              <a:ea typeface="Merriweather"/>
              <a:cs typeface="Merriweather"/>
              <a:sym typeface="Merriweathe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17"/>
          <p:cNvSpPr txBox="1"/>
          <p:nvPr/>
        </p:nvSpPr>
        <p:spPr>
          <a:xfrm>
            <a:off x="373014" y="-80038"/>
            <a:ext cx="8387400" cy="10701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4100"/>
              <a:buFont typeface="Calibri"/>
              <a:buNone/>
            </a:pPr>
            <a:r>
              <a:rPr i="0" lang="en" sz="3000" u="sng" cap="none" strike="noStrike">
                <a:solidFill>
                  <a:srgbClr val="874C2E"/>
                </a:solidFill>
                <a:latin typeface="Merriweather"/>
                <a:ea typeface="Merriweather"/>
                <a:cs typeface="Merriweather"/>
                <a:sym typeface="Merriweather"/>
              </a:rPr>
              <a:t>Master’s Degree</a:t>
            </a:r>
            <a:endParaRPr i="0" sz="3000" u="none" cap="none" strike="noStrike">
              <a:solidFill>
                <a:srgbClr val="874C2E"/>
              </a:solidFill>
              <a:latin typeface="Merriweather"/>
              <a:ea typeface="Merriweather"/>
              <a:cs typeface="Merriweather"/>
              <a:sym typeface="Merriweather"/>
            </a:endParaRPr>
          </a:p>
        </p:txBody>
      </p:sp>
      <p:sp>
        <p:nvSpPr>
          <p:cNvPr id="550" name="Google Shape;550;p17"/>
          <p:cNvSpPr/>
          <p:nvPr/>
        </p:nvSpPr>
        <p:spPr>
          <a:xfrm>
            <a:off x="323043" y="3047983"/>
            <a:ext cx="8487300" cy="1315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700"/>
              <a:buFont typeface="Arial"/>
              <a:buNone/>
            </a:pPr>
            <a:r>
              <a:rPr i="0" lang="en" sz="2500" u="sng" cap="none" strike="noStrike">
                <a:solidFill>
                  <a:schemeClr val="lt1"/>
                </a:solidFill>
                <a:latin typeface="Merriweather"/>
                <a:ea typeface="Merriweather"/>
                <a:cs typeface="Merriweather"/>
                <a:sym typeface="Merriweather"/>
              </a:rPr>
              <a:t>Be aware:</a:t>
            </a:r>
            <a:endParaRPr i="0" sz="900" u="none" cap="none" strike="noStrike">
              <a:solidFill>
                <a:schemeClr val="lt1"/>
              </a:solidFill>
              <a:latin typeface="Merriweather"/>
              <a:ea typeface="Merriweather"/>
              <a:cs typeface="Merriweather"/>
              <a:sym typeface="Merriweather"/>
            </a:endParaRPr>
          </a:p>
          <a:p>
            <a:pPr indent="-203200" lvl="0" marL="215900" marR="0" rtl="0" algn="l">
              <a:lnSpc>
                <a:spcPct val="100000"/>
              </a:lnSpc>
              <a:spcBef>
                <a:spcPts val="0"/>
              </a:spcBef>
              <a:spcAft>
                <a:spcPts val="0"/>
              </a:spcAft>
              <a:buClr>
                <a:schemeClr val="lt1"/>
              </a:buClr>
              <a:buSzPts val="1200"/>
              <a:buFont typeface="Calibri"/>
              <a:buChar char="-"/>
            </a:pPr>
            <a:r>
              <a:rPr i="0" lang="en" sz="1200" u="none" cap="none" strike="noStrike">
                <a:solidFill>
                  <a:schemeClr val="lt1"/>
                </a:solidFill>
                <a:latin typeface="Merriweather"/>
                <a:ea typeface="Merriweather"/>
                <a:cs typeface="Merriweather"/>
                <a:sym typeface="Merriweather"/>
              </a:rPr>
              <a:t>For most programs, </a:t>
            </a:r>
            <a:r>
              <a:rPr b="1" i="0" lang="en" sz="1200" u="none" cap="none" strike="noStrike">
                <a:solidFill>
                  <a:schemeClr val="lt1"/>
                </a:solidFill>
                <a:latin typeface="Merriweather"/>
                <a:ea typeface="Merriweather"/>
                <a:cs typeface="Merriweather"/>
                <a:sym typeface="Merriweather"/>
              </a:rPr>
              <a:t>you have to finance your degree </a:t>
            </a:r>
            <a:r>
              <a:rPr i="0" lang="en" sz="1200" u="none" cap="none" strike="noStrike">
                <a:solidFill>
                  <a:schemeClr val="lt1"/>
                </a:solidFill>
                <a:latin typeface="Merriweather"/>
                <a:ea typeface="Merriweather"/>
                <a:cs typeface="Merriweather"/>
                <a:sym typeface="Merriweather"/>
              </a:rPr>
              <a:t>(unlike Ph.D. and postbac positions)</a:t>
            </a:r>
            <a:endParaRPr i="0" sz="900" u="none" cap="none" strike="noStrike">
              <a:solidFill>
                <a:schemeClr val="lt1"/>
              </a:solidFill>
              <a:latin typeface="Merriweather"/>
              <a:ea typeface="Merriweather"/>
              <a:cs typeface="Merriweather"/>
              <a:sym typeface="Merriweather"/>
            </a:endParaRPr>
          </a:p>
          <a:p>
            <a:pPr indent="-203200" lvl="0" marL="215900" marR="0" rtl="0" algn="l">
              <a:lnSpc>
                <a:spcPct val="100000"/>
              </a:lnSpc>
              <a:spcBef>
                <a:spcPts val="0"/>
              </a:spcBef>
              <a:spcAft>
                <a:spcPts val="0"/>
              </a:spcAft>
              <a:buClr>
                <a:schemeClr val="lt1"/>
              </a:buClr>
              <a:buSzPts val="1200"/>
              <a:buFont typeface="Merriweather"/>
              <a:buChar char="-"/>
            </a:pPr>
            <a:r>
              <a:rPr i="0" lang="en" sz="1200" u="none" cap="none" strike="noStrike">
                <a:solidFill>
                  <a:schemeClr val="lt1"/>
                </a:solidFill>
                <a:latin typeface="Merriweather"/>
                <a:ea typeface="Merriweather"/>
                <a:cs typeface="Merriweather"/>
                <a:sym typeface="Merriweather"/>
              </a:rPr>
              <a:t>Many jobs do not require a masters</a:t>
            </a:r>
            <a:endParaRPr i="0" sz="900" u="none" cap="none" strike="noStrike">
              <a:solidFill>
                <a:schemeClr val="lt1"/>
              </a:solidFill>
              <a:latin typeface="Merriweather"/>
              <a:ea typeface="Merriweather"/>
              <a:cs typeface="Merriweather"/>
              <a:sym typeface="Merriweather"/>
            </a:endParaRPr>
          </a:p>
          <a:p>
            <a:pPr indent="-203200" lvl="0" marL="215900" marR="0" rtl="0" algn="l">
              <a:lnSpc>
                <a:spcPct val="100000"/>
              </a:lnSpc>
              <a:spcBef>
                <a:spcPts val="0"/>
              </a:spcBef>
              <a:spcAft>
                <a:spcPts val="0"/>
              </a:spcAft>
              <a:buClr>
                <a:schemeClr val="lt1"/>
              </a:buClr>
              <a:buSzPts val="1200"/>
              <a:buFont typeface="Merriweather"/>
              <a:buChar char="-"/>
            </a:pPr>
            <a:r>
              <a:rPr i="0" lang="en" sz="1200" u="none" cap="none" strike="noStrike">
                <a:solidFill>
                  <a:schemeClr val="lt1"/>
                </a:solidFill>
                <a:latin typeface="Merriweather"/>
                <a:ea typeface="Merriweather"/>
                <a:cs typeface="Merriweather"/>
                <a:sym typeface="Merriweather"/>
              </a:rPr>
              <a:t>A masters may not necessarily increase your chances at being accepted to a Ph.D. program, it’s the quality of the research experience that counts!</a:t>
            </a:r>
            <a:endParaRPr i="0" sz="1200" u="none" cap="none" strike="noStrike">
              <a:solidFill>
                <a:schemeClr val="lt1"/>
              </a:solidFill>
              <a:latin typeface="Merriweather"/>
              <a:ea typeface="Merriweather"/>
              <a:cs typeface="Merriweather"/>
              <a:sym typeface="Merriweather"/>
            </a:endParaRPr>
          </a:p>
        </p:txBody>
      </p:sp>
      <p:sp>
        <p:nvSpPr>
          <p:cNvPr id="551" name="Google Shape;551;p17"/>
          <p:cNvSpPr/>
          <p:nvPr/>
        </p:nvSpPr>
        <p:spPr>
          <a:xfrm>
            <a:off x="373027" y="963225"/>
            <a:ext cx="5352000" cy="1315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i="0" lang="en" sz="1200" u="none" cap="none" strike="noStrike">
                <a:solidFill>
                  <a:schemeClr val="lt1"/>
                </a:solidFill>
                <a:latin typeface="Merriweather"/>
                <a:ea typeface="Merriweather"/>
                <a:cs typeface="Merriweather"/>
                <a:sym typeface="Merriweather"/>
              </a:rPr>
              <a:t>A master degree is good choice when you…</a:t>
            </a:r>
            <a:endParaRPr i="0" sz="1200" u="none" cap="none" strike="noStrike">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Clr>
                <a:srgbClr val="000000"/>
              </a:buClr>
              <a:buSzPts val="1400"/>
              <a:buFont typeface="Arial"/>
              <a:buNone/>
            </a:pPr>
            <a:r>
              <a:t/>
            </a:r>
            <a:endParaRPr i="0" sz="1200" u="none" cap="none" strike="noStrike">
              <a:solidFill>
                <a:schemeClr val="lt1"/>
              </a:solidFill>
              <a:latin typeface="Merriweather"/>
              <a:ea typeface="Merriweather"/>
              <a:cs typeface="Merriweather"/>
              <a:sym typeface="Merriweather"/>
            </a:endParaRPr>
          </a:p>
          <a:p>
            <a:pPr indent="12700" lvl="0" marL="0" marR="0" rtl="0" algn="l">
              <a:lnSpc>
                <a:spcPct val="100000"/>
              </a:lnSpc>
              <a:spcBef>
                <a:spcPts val="0"/>
              </a:spcBef>
              <a:spcAft>
                <a:spcPts val="0"/>
              </a:spcAft>
              <a:buClr>
                <a:schemeClr val="lt1"/>
              </a:buClr>
              <a:buSzPts val="1200"/>
              <a:buFont typeface="Merriweather"/>
              <a:buChar char="•"/>
            </a:pPr>
            <a:r>
              <a:rPr i="0" lang="en" sz="1200" u="none" cap="none" strike="noStrike">
                <a:solidFill>
                  <a:schemeClr val="lt1"/>
                </a:solidFill>
                <a:latin typeface="Merriweather"/>
                <a:ea typeface="Merriweather"/>
                <a:cs typeface="Merriweather"/>
                <a:sym typeface="Merriweather"/>
              </a:rPr>
              <a:t> Know that your chosen career will require a master’s degree</a:t>
            </a:r>
            <a:endParaRPr i="0" sz="1200" u="none" cap="none" strike="noStrike">
              <a:solidFill>
                <a:schemeClr val="lt1"/>
              </a:solidFill>
              <a:latin typeface="Merriweather"/>
              <a:ea typeface="Merriweather"/>
              <a:cs typeface="Merriweather"/>
              <a:sym typeface="Merriweather"/>
            </a:endParaRPr>
          </a:p>
          <a:p>
            <a:pPr indent="12700" lvl="0" marL="0" marR="0" rtl="0" algn="l">
              <a:lnSpc>
                <a:spcPct val="100000"/>
              </a:lnSpc>
              <a:spcBef>
                <a:spcPts val="0"/>
              </a:spcBef>
              <a:spcAft>
                <a:spcPts val="0"/>
              </a:spcAft>
              <a:buClr>
                <a:schemeClr val="lt1"/>
              </a:buClr>
              <a:buSzPts val="1200"/>
              <a:buFont typeface="Merriweather"/>
              <a:buChar char="•"/>
            </a:pPr>
            <a:r>
              <a:rPr i="0" lang="en" sz="1200" u="none" cap="none" strike="noStrike">
                <a:solidFill>
                  <a:schemeClr val="lt1"/>
                </a:solidFill>
                <a:latin typeface="Merriweather"/>
                <a:ea typeface="Merriweather"/>
                <a:cs typeface="Merriweather"/>
                <a:sym typeface="Merriweather"/>
              </a:rPr>
              <a:t> Need a graduate degree to qualify for a higher salary grade</a:t>
            </a:r>
            <a:endParaRPr i="0" sz="1200" u="none" cap="none" strike="noStrike">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Clr>
                <a:schemeClr val="lt1"/>
              </a:buClr>
              <a:buSzPts val="1400"/>
              <a:buFont typeface="Arial"/>
              <a:buChar char="•"/>
            </a:pPr>
            <a:r>
              <a:rPr i="0" lang="en" sz="1200" u="none" cap="none" strike="noStrike">
                <a:solidFill>
                  <a:schemeClr val="lt1"/>
                </a:solidFill>
                <a:latin typeface="Merriweather"/>
                <a:ea typeface="Merriweather"/>
                <a:cs typeface="Merriweather"/>
                <a:sym typeface="Merriweather"/>
              </a:rPr>
              <a:t> Know a career within academia is not your goal</a:t>
            </a:r>
            <a:br>
              <a:rPr b="0" i="0" lang="en" sz="1400" u="none" cap="none" strike="noStrike">
                <a:solidFill>
                  <a:schemeClr val="lt1"/>
                </a:solidFill>
                <a:latin typeface="Calibri"/>
                <a:ea typeface="Calibri"/>
                <a:cs typeface="Calibri"/>
                <a:sym typeface="Calibri"/>
              </a:rPr>
            </a:br>
            <a:r>
              <a:rPr b="0" i="0" lang="en" sz="1400" u="none" cap="none" strike="noStrike">
                <a:solidFill>
                  <a:schemeClr val="lt1"/>
                </a:solidFill>
                <a:latin typeface="Calibri"/>
                <a:ea typeface="Calibri"/>
                <a:cs typeface="Calibri"/>
                <a:sym typeface="Calibri"/>
              </a:rPr>
              <a:t> </a:t>
            </a:r>
            <a:endParaRPr b="0" i="0" sz="1400" u="none" cap="none" strike="noStrike">
              <a:solidFill>
                <a:schemeClr val="lt1"/>
              </a:solidFill>
              <a:latin typeface="Calibri"/>
              <a:ea typeface="Calibri"/>
              <a:cs typeface="Calibri"/>
              <a:sym typeface="Calibri"/>
            </a:endParaRPr>
          </a:p>
        </p:txBody>
      </p:sp>
      <p:sp>
        <p:nvSpPr>
          <p:cNvPr id="552" name="Google Shape;552;p17"/>
          <p:cNvSpPr/>
          <p:nvPr/>
        </p:nvSpPr>
        <p:spPr>
          <a:xfrm>
            <a:off x="373014" y="2329340"/>
            <a:ext cx="4572000" cy="484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i="0" lang="en" sz="1200" u="none" cap="none" strike="noStrike">
                <a:solidFill>
                  <a:schemeClr val="lt1"/>
                </a:solidFill>
                <a:latin typeface="Merriweather"/>
                <a:ea typeface="Merriweather"/>
                <a:cs typeface="Merriweather"/>
                <a:sym typeface="Merriweather"/>
              </a:rPr>
              <a:t>A master’s degree typically requires a year and one-half to two years of full-time study.</a:t>
            </a:r>
            <a:endParaRPr i="0" sz="900" u="none" cap="none" strike="noStrike">
              <a:solidFill>
                <a:schemeClr val="lt1"/>
              </a:solidFill>
              <a:latin typeface="Merriweather"/>
              <a:ea typeface="Merriweather"/>
              <a:cs typeface="Merriweather"/>
              <a:sym typeface="Merriweathe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g2b3591789ef_0_53"/>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t/>
            </a:r>
            <a:endParaRPr/>
          </a:p>
        </p:txBody>
      </p:sp>
      <p:sp>
        <p:nvSpPr>
          <p:cNvPr id="558" name="Google Shape;558;g2b3591789ef_0_53"/>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sp>
        <p:nvSpPr>
          <p:cNvPr id="559" name="Google Shape;559;g2b3591789ef_0_53"/>
          <p:cNvSpPr txBox="1"/>
          <p:nvPr/>
        </p:nvSpPr>
        <p:spPr>
          <a:xfrm>
            <a:off x="628650" y="2063375"/>
            <a:ext cx="78867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 sz="4000">
                <a:solidFill>
                  <a:srgbClr val="874C2E"/>
                </a:solidFill>
                <a:latin typeface="Merriweather"/>
                <a:ea typeface="Merriweather"/>
                <a:cs typeface="Merriweather"/>
                <a:sym typeface="Merriweather"/>
              </a:rPr>
              <a:t>Premedical programs</a:t>
            </a:r>
            <a:endParaRPr sz="4000">
              <a:solidFill>
                <a:srgbClr val="874C2E"/>
              </a:solidFill>
              <a:latin typeface="Merriweather"/>
              <a:ea typeface="Merriweather"/>
              <a:cs typeface="Merriweather"/>
              <a:sym typeface="Merriweathe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g2b3591789ef_0_25"/>
          <p:cNvSpPr txBox="1"/>
          <p:nvPr/>
        </p:nvSpPr>
        <p:spPr>
          <a:xfrm>
            <a:off x="628650" y="2063375"/>
            <a:ext cx="78867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t/>
            </a:r>
            <a:endParaRPr sz="3000">
              <a:solidFill>
                <a:srgbClr val="874C2E"/>
              </a:solidFill>
              <a:latin typeface="Merriweather"/>
              <a:ea typeface="Merriweather"/>
              <a:cs typeface="Merriweather"/>
              <a:sym typeface="Merriweather"/>
            </a:endParaRPr>
          </a:p>
        </p:txBody>
      </p:sp>
      <p:sp>
        <p:nvSpPr>
          <p:cNvPr id="565" name="Google Shape;565;g2b3591789ef_0_25"/>
          <p:cNvSpPr txBox="1"/>
          <p:nvPr/>
        </p:nvSpPr>
        <p:spPr>
          <a:xfrm>
            <a:off x="1785750" y="4695000"/>
            <a:ext cx="5572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Merriweather"/>
                <a:ea typeface="Merriweather"/>
                <a:cs typeface="Merriweather"/>
                <a:sym typeface="Merriweather"/>
              </a:rPr>
              <a:t>https://extendedstudies.ucsd.edu/postbacpremed/home</a:t>
            </a:r>
            <a:endParaRPr sz="1200">
              <a:latin typeface="Merriweather"/>
              <a:ea typeface="Merriweather"/>
              <a:cs typeface="Merriweather"/>
              <a:sym typeface="Merriweather"/>
            </a:endParaRPr>
          </a:p>
        </p:txBody>
      </p:sp>
      <p:sp>
        <p:nvSpPr>
          <p:cNvPr id="566" name="Google Shape;566;g2b3591789ef_0_25"/>
          <p:cNvSpPr txBox="1"/>
          <p:nvPr/>
        </p:nvSpPr>
        <p:spPr>
          <a:xfrm>
            <a:off x="1009500" y="2836175"/>
            <a:ext cx="71250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50">
                <a:solidFill>
                  <a:srgbClr val="6F6F6F"/>
                </a:solidFill>
                <a:highlight>
                  <a:srgbClr val="FFFFFF"/>
                </a:highlight>
                <a:latin typeface="Merriweather"/>
                <a:ea typeface="Merriweather"/>
                <a:cs typeface="Merriweather"/>
                <a:sym typeface="Merriweather"/>
              </a:rPr>
              <a:t>The UC San Diego Post Bacc Premed Program is designed for first-time and re-applicants to medical schools who have already completed their medical prerequisite coursework, but who wish to enhance their academic record within a personalized and supportive, cohort-based learning community.</a:t>
            </a:r>
            <a:endParaRPr>
              <a:latin typeface="Merriweather"/>
              <a:ea typeface="Merriweather"/>
              <a:cs typeface="Merriweather"/>
              <a:sym typeface="Merriweather"/>
            </a:endParaRPr>
          </a:p>
        </p:txBody>
      </p:sp>
      <p:pic>
        <p:nvPicPr>
          <p:cNvPr id="567" name="Google Shape;567;g2b3591789ef_0_25"/>
          <p:cNvPicPr preferRelativeResize="0"/>
          <p:nvPr/>
        </p:nvPicPr>
        <p:blipFill rotWithShape="1">
          <a:blip r:embed="rId3">
            <a:alphaModFix/>
          </a:blip>
          <a:srcRect b="0" l="3072" r="4368" t="0"/>
          <a:stretch/>
        </p:blipFill>
        <p:spPr>
          <a:xfrm>
            <a:off x="2310475" y="646500"/>
            <a:ext cx="4523048" cy="2242175"/>
          </a:xfrm>
          <a:prstGeom prst="rect">
            <a:avLst/>
          </a:prstGeom>
          <a:noFill/>
          <a:ln>
            <a:noFill/>
          </a:ln>
        </p:spPr>
      </p:pic>
      <p:sp>
        <p:nvSpPr>
          <p:cNvPr id="568" name="Google Shape;568;g2b3591789ef_0_25"/>
          <p:cNvSpPr txBox="1"/>
          <p:nvPr/>
        </p:nvSpPr>
        <p:spPr>
          <a:xfrm>
            <a:off x="768738" y="3728975"/>
            <a:ext cx="7537500" cy="892800"/>
          </a:xfrm>
          <a:prstGeom prst="rect">
            <a:avLst/>
          </a:prstGeom>
          <a:noFill/>
          <a:ln>
            <a:noFill/>
          </a:ln>
        </p:spPr>
        <p:txBody>
          <a:bodyPr anchorCtr="0" anchor="t" bIns="91425" lIns="91425" spcFirstLastPara="1" rIns="91425" wrap="square" tIns="91425">
            <a:spAutoFit/>
          </a:bodyPr>
          <a:lstStyle/>
          <a:p>
            <a:pPr indent="-301625" lvl="0" marL="457200" rtl="0" algn="l">
              <a:spcBef>
                <a:spcPts val="0"/>
              </a:spcBef>
              <a:spcAft>
                <a:spcPts val="0"/>
              </a:spcAft>
              <a:buClr>
                <a:srgbClr val="6F6F6F"/>
              </a:buClr>
              <a:buSzPts val="1150"/>
              <a:buFont typeface="Merriweather"/>
              <a:buChar char="-"/>
            </a:pPr>
            <a:r>
              <a:rPr lang="en" sz="1150">
                <a:solidFill>
                  <a:srgbClr val="6F6F6F"/>
                </a:solidFill>
                <a:highlight>
                  <a:srgbClr val="FFFFFF"/>
                </a:highlight>
                <a:latin typeface="Merriweather"/>
                <a:ea typeface="Merriweather"/>
                <a:cs typeface="Merriweather"/>
                <a:sym typeface="Merriweather"/>
              </a:rPr>
              <a:t>establishing a strong GPA in upper division Biological Sciences courses, </a:t>
            </a:r>
            <a:endParaRPr sz="1150">
              <a:solidFill>
                <a:srgbClr val="6F6F6F"/>
              </a:solidFill>
              <a:highlight>
                <a:srgbClr val="FFFFFF"/>
              </a:highlight>
              <a:latin typeface="Merriweather"/>
              <a:ea typeface="Merriweather"/>
              <a:cs typeface="Merriweather"/>
              <a:sym typeface="Merriweather"/>
            </a:endParaRPr>
          </a:p>
          <a:p>
            <a:pPr indent="-301625" lvl="0" marL="457200" rtl="0" algn="l">
              <a:spcBef>
                <a:spcPts val="0"/>
              </a:spcBef>
              <a:spcAft>
                <a:spcPts val="0"/>
              </a:spcAft>
              <a:buClr>
                <a:srgbClr val="6F6F6F"/>
              </a:buClr>
              <a:buSzPts val="1150"/>
              <a:buFont typeface="Merriweather"/>
              <a:buChar char="-"/>
            </a:pPr>
            <a:r>
              <a:rPr lang="en" sz="1150">
                <a:solidFill>
                  <a:srgbClr val="6F6F6F"/>
                </a:solidFill>
                <a:highlight>
                  <a:srgbClr val="FFFFFF"/>
                </a:highlight>
                <a:latin typeface="Merriweather"/>
                <a:ea typeface="Merriweather"/>
                <a:cs typeface="Merriweather"/>
                <a:sym typeface="Merriweather"/>
              </a:rPr>
              <a:t>reaffirming knowledge gained in undergraduate science courses, </a:t>
            </a:r>
            <a:endParaRPr sz="1150">
              <a:solidFill>
                <a:srgbClr val="6F6F6F"/>
              </a:solidFill>
              <a:highlight>
                <a:srgbClr val="FFFFFF"/>
              </a:highlight>
              <a:latin typeface="Merriweather"/>
              <a:ea typeface="Merriweather"/>
              <a:cs typeface="Merriweather"/>
              <a:sym typeface="Merriweather"/>
            </a:endParaRPr>
          </a:p>
          <a:p>
            <a:pPr indent="-301625" lvl="0" marL="457200" rtl="0" algn="l">
              <a:spcBef>
                <a:spcPts val="0"/>
              </a:spcBef>
              <a:spcAft>
                <a:spcPts val="0"/>
              </a:spcAft>
              <a:buClr>
                <a:srgbClr val="6F6F6F"/>
              </a:buClr>
              <a:buSzPts val="1150"/>
              <a:buFont typeface="Merriweather"/>
              <a:buChar char="-"/>
            </a:pPr>
            <a:r>
              <a:rPr lang="en" sz="1150">
                <a:solidFill>
                  <a:srgbClr val="6F6F6F"/>
                </a:solidFill>
                <a:highlight>
                  <a:srgbClr val="FFFFFF"/>
                </a:highlight>
                <a:latin typeface="Merriweather"/>
                <a:ea typeface="Merriweather"/>
                <a:cs typeface="Merriweather"/>
                <a:sym typeface="Merriweather"/>
              </a:rPr>
              <a:t>preparing for and taking the MCAT, and developing strong medical school applications, </a:t>
            </a:r>
            <a:endParaRPr sz="1150">
              <a:solidFill>
                <a:srgbClr val="6F6F6F"/>
              </a:solidFill>
              <a:highlight>
                <a:srgbClr val="FFFFFF"/>
              </a:highlight>
              <a:latin typeface="Merriweather"/>
              <a:ea typeface="Merriweather"/>
              <a:cs typeface="Merriweather"/>
              <a:sym typeface="Merriweather"/>
            </a:endParaRPr>
          </a:p>
          <a:p>
            <a:pPr indent="-301625" lvl="0" marL="457200" rtl="0" algn="l">
              <a:spcBef>
                <a:spcPts val="0"/>
              </a:spcBef>
              <a:spcAft>
                <a:spcPts val="0"/>
              </a:spcAft>
              <a:buClr>
                <a:srgbClr val="6F6F6F"/>
              </a:buClr>
              <a:buSzPts val="1150"/>
              <a:buFont typeface="Merriweather"/>
              <a:buChar char="-"/>
            </a:pPr>
            <a:r>
              <a:rPr lang="en" sz="1150">
                <a:solidFill>
                  <a:srgbClr val="6F6F6F"/>
                </a:solidFill>
                <a:highlight>
                  <a:srgbClr val="FFFFFF"/>
                </a:highlight>
                <a:latin typeface="Merriweather"/>
                <a:ea typeface="Merriweather"/>
                <a:cs typeface="Merriweather"/>
                <a:sym typeface="Merriweather"/>
              </a:rPr>
              <a:t>personal statements and interview skills</a:t>
            </a:r>
            <a:endParaRPr>
              <a:latin typeface="Merriweather"/>
              <a:ea typeface="Merriweather"/>
              <a:cs typeface="Merriweather"/>
              <a:sym typeface="Merriweather"/>
            </a:endParaRPr>
          </a:p>
        </p:txBody>
      </p:sp>
      <p:sp>
        <p:nvSpPr>
          <p:cNvPr id="569" name="Google Shape;569;g2b3591789ef_0_25"/>
          <p:cNvSpPr txBox="1"/>
          <p:nvPr/>
        </p:nvSpPr>
        <p:spPr>
          <a:xfrm>
            <a:off x="41700" y="0"/>
            <a:ext cx="8991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rgbClr val="414141"/>
                </a:solidFill>
                <a:highlight>
                  <a:srgbClr val="FFFFFF"/>
                </a:highlight>
                <a:latin typeface="Merriweather"/>
                <a:ea typeface="Merriweather"/>
                <a:cs typeface="Merriweather"/>
                <a:sym typeface="Merriweather"/>
              </a:rPr>
              <a:t>UC San Diego Post Bacc Premed Program</a:t>
            </a:r>
            <a:endParaRPr sz="3000">
              <a:solidFill>
                <a:srgbClr val="414141"/>
              </a:solidFill>
              <a:latin typeface="Merriweather"/>
              <a:ea typeface="Merriweather"/>
              <a:cs typeface="Merriweather"/>
              <a:sym typeface="Merriweathe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g2b3591789ef_0_63"/>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t/>
            </a:r>
            <a:endParaRPr/>
          </a:p>
        </p:txBody>
      </p:sp>
      <p:sp>
        <p:nvSpPr>
          <p:cNvPr id="575" name="Google Shape;575;g2b3591789ef_0_63"/>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sp>
        <p:nvSpPr>
          <p:cNvPr id="576" name="Google Shape;576;g2b3591789ef_0_63"/>
          <p:cNvSpPr txBox="1"/>
          <p:nvPr/>
        </p:nvSpPr>
        <p:spPr>
          <a:xfrm>
            <a:off x="628650" y="2063375"/>
            <a:ext cx="78867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 sz="4000">
                <a:solidFill>
                  <a:srgbClr val="874C2E"/>
                </a:solidFill>
                <a:latin typeface="Merriweather"/>
                <a:ea typeface="Merriweather"/>
                <a:cs typeface="Merriweather"/>
                <a:sym typeface="Merriweather"/>
              </a:rPr>
              <a:t>Other options/ resources</a:t>
            </a:r>
            <a:endParaRPr sz="4000">
              <a:solidFill>
                <a:srgbClr val="874C2E"/>
              </a:solidFill>
              <a:latin typeface="Merriweather"/>
              <a:ea typeface="Merriweather"/>
              <a:cs typeface="Merriweather"/>
              <a:sym typeface="Merriweathe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18"/>
          <p:cNvSpPr txBox="1"/>
          <p:nvPr>
            <p:ph type="title"/>
          </p:nvPr>
        </p:nvSpPr>
        <p:spPr>
          <a:xfrm>
            <a:off x="311700" y="485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400"/>
              <a:t>Oak Ridge Institute for Science and Education (ORISE)</a:t>
            </a:r>
            <a:endParaRPr sz="2400"/>
          </a:p>
        </p:txBody>
      </p:sp>
      <p:sp>
        <p:nvSpPr>
          <p:cNvPr id="582" name="Google Shape;582;p18"/>
          <p:cNvSpPr txBox="1"/>
          <p:nvPr>
            <p:ph idx="1" type="body"/>
          </p:nvPr>
        </p:nvSpPr>
        <p:spPr>
          <a:xfrm>
            <a:off x="232450" y="384075"/>
            <a:ext cx="8520600" cy="162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400">
                <a:solidFill>
                  <a:schemeClr val="lt1"/>
                </a:solidFill>
                <a:latin typeface="Merriweather"/>
                <a:ea typeface="Merriweather"/>
                <a:cs typeface="Merriweather"/>
                <a:sym typeface="Merriweather"/>
              </a:rPr>
              <a:t>ORISE administers a broad range of internships, fellowships, and research experiences available primarily to those pursuing science, technology, engineering, and math (STEM) disciplines, including undergraduate and graduate students, recent graduates, postdocs, and university faculty members. Programs are offered at DOE national laboratories and other federal agencies with research facilities located across the country as well as some locations outside the United States.</a:t>
            </a:r>
            <a:endParaRPr sz="1400">
              <a:solidFill>
                <a:schemeClr val="lt1"/>
              </a:solidFill>
              <a:latin typeface="Merriweather"/>
              <a:ea typeface="Merriweather"/>
              <a:cs typeface="Merriweather"/>
              <a:sym typeface="Merriweather"/>
            </a:endParaRPr>
          </a:p>
        </p:txBody>
      </p:sp>
      <p:pic>
        <p:nvPicPr>
          <p:cNvPr id="583" name="Google Shape;583;p18"/>
          <p:cNvPicPr preferRelativeResize="0"/>
          <p:nvPr/>
        </p:nvPicPr>
        <p:blipFill rotWithShape="1">
          <a:blip r:embed="rId3">
            <a:alphaModFix/>
          </a:blip>
          <a:srcRect b="0" l="0" r="0" t="0"/>
          <a:stretch/>
        </p:blipFill>
        <p:spPr>
          <a:xfrm>
            <a:off x="311700" y="2089550"/>
            <a:ext cx="6432553" cy="2556201"/>
          </a:xfrm>
          <a:prstGeom prst="rect">
            <a:avLst/>
          </a:prstGeom>
          <a:noFill/>
          <a:ln>
            <a:noFill/>
          </a:ln>
        </p:spPr>
      </p:pic>
      <p:pic>
        <p:nvPicPr>
          <p:cNvPr id="584" name="Google Shape;584;p18"/>
          <p:cNvPicPr preferRelativeResize="0"/>
          <p:nvPr/>
        </p:nvPicPr>
        <p:blipFill rotWithShape="1">
          <a:blip r:embed="rId4">
            <a:alphaModFix/>
          </a:blip>
          <a:srcRect b="0" l="0" r="0" t="0"/>
          <a:stretch/>
        </p:blipFill>
        <p:spPr>
          <a:xfrm>
            <a:off x="2932150" y="2683647"/>
            <a:ext cx="6211851" cy="22731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19"/>
          <p:cNvSpPr/>
          <p:nvPr/>
        </p:nvSpPr>
        <p:spPr>
          <a:xfrm>
            <a:off x="2811438" y="52325"/>
            <a:ext cx="3521100" cy="531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3000"/>
              <a:buFont typeface="Arial"/>
              <a:buNone/>
            </a:pPr>
            <a:r>
              <a:rPr i="0" lang="en" sz="3000" u="sng" cap="none" strike="noStrike">
                <a:solidFill>
                  <a:schemeClr val="lt1"/>
                </a:solidFill>
                <a:latin typeface="Merriweather"/>
                <a:ea typeface="Merriweather"/>
                <a:cs typeface="Merriweather"/>
                <a:sym typeface="Merriweather"/>
              </a:rPr>
              <a:t>Overwhelmed?</a:t>
            </a:r>
            <a:endParaRPr i="0" sz="1100" u="none" cap="none" strike="noStrike">
              <a:solidFill>
                <a:schemeClr val="lt1"/>
              </a:solidFill>
              <a:latin typeface="Merriweather"/>
              <a:ea typeface="Merriweather"/>
              <a:cs typeface="Merriweather"/>
              <a:sym typeface="Merriweather"/>
            </a:endParaRPr>
          </a:p>
        </p:txBody>
      </p:sp>
      <p:sp>
        <p:nvSpPr>
          <p:cNvPr id="590" name="Google Shape;590;p19"/>
          <p:cNvSpPr txBox="1"/>
          <p:nvPr/>
        </p:nvSpPr>
        <p:spPr>
          <a:xfrm>
            <a:off x="0" y="847521"/>
            <a:ext cx="5254500" cy="1769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i="0" lang="en" sz="1200" u="sng" cap="none" strike="noStrike">
                <a:solidFill>
                  <a:schemeClr val="lt1"/>
                </a:solidFill>
                <a:latin typeface="Merriweather"/>
                <a:ea typeface="Merriweather"/>
                <a:cs typeface="Merriweather"/>
                <a:sym typeface="Merriweather"/>
              </a:rPr>
              <a:t>Narrow your search:</a:t>
            </a:r>
            <a:endParaRPr i="0" sz="1200" u="none" cap="none" strike="noStrike">
              <a:solidFill>
                <a:schemeClr val="lt1"/>
              </a:solidFill>
              <a:latin typeface="Merriweather"/>
              <a:ea typeface="Merriweather"/>
              <a:cs typeface="Merriweather"/>
              <a:sym typeface="Merriweather"/>
            </a:endParaRPr>
          </a:p>
          <a:p>
            <a:pPr indent="-203200" lvl="0" marL="215900" marR="0" rtl="0" algn="l">
              <a:lnSpc>
                <a:spcPct val="100000"/>
              </a:lnSpc>
              <a:spcBef>
                <a:spcPts val="0"/>
              </a:spcBef>
              <a:spcAft>
                <a:spcPts val="0"/>
              </a:spcAft>
              <a:buClr>
                <a:schemeClr val="lt1"/>
              </a:buClr>
              <a:buSzPts val="1200"/>
              <a:buFont typeface="Merriweather"/>
              <a:buChar char="-"/>
            </a:pPr>
            <a:r>
              <a:rPr i="0" lang="en" sz="1200" u="none" cap="none" strike="noStrike">
                <a:solidFill>
                  <a:schemeClr val="lt1"/>
                </a:solidFill>
                <a:latin typeface="Merriweather"/>
                <a:ea typeface="Merriweather"/>
                <a:cs typeface="Merriweather"/>
                <a:sym typeface="Merriweather"/>
              </a:rPr>
              <a:t>Is there a class you took that you want to learn more about the topic?</a:t>
            </a:r>
            <a:endParaRPr i="0" sz="1200" u="none" cap="none" strike="noStrike">
              <a:solidFill>
                <a:schemeClr val="lt1"/>
              </a:solidFill>
              <a:latin typeface="Merriweather"/>
              <a:ea typeface="Merriweather"/>
              <a:cs typeface="Merriweather"/>
              <a:sym typeface="Merriweather"/>
            </a:endParaRPr>
          </a:p>
          <a:p>
            <a:pPr indent="-203200" lvl="0" marL="215900" marR="0" rtl="0" algn="l">
              <a:lnSpc>
                <a:spcPct val="100000"/>
              </a:lnSpc>
              <a:spcBef>
                <a:spcPts val="0"/>
              </a:spcBef>
              <a:spcAft>
                <a:spcPts val="0"/>
              </a:spcAft>
              <a:buClr>
                <a:schemeClr val="lt1"/>
              </a:buClr>
              <a:buSzPts val="1200"/>
              <a:buFont typeface="Merriweather"/>
              <a:buChar char="-"/>
            </a:pPr>
            <a:r>
              <a:rPr i="0" lang="en" sz="1200" u="none" cap="none" strike="noStrike">
                <a:solidFill>
                  <a:schemeClr val="lt1"/>
                </a:solidFill>
                <a:latin typeface="Merriweather"/>
                <a:ea typeface="Merriweather"/>
                <a:cs typeface="Merriweather"/>
                <a:sym typeface="Merriweather"/>
              </a:rPr>
              <a:t>Is there a university you could see yourself applying to?</a:t>
            </a:r>
            <a:endParaRPr i="0" sz="1200" u="none" cap="none" strike="noStrike">
              <a:solidFill>
                <a:schemeClr val="lt1"/>
              </a:solidFill>
              <a:latin typeface="Merriweather"/>
              <a:ea typeface="Merriweather"/>
              <a:cs typeface="Merriweather"/>
              <a:sym typeface="Merriweather"/>
            </a:endParaRPr>
          </a:p>
          <a:p>
            <a:pPr indent="-203200" lvl="0" marL="215900" marR="0" rtl="0" algn="l">
              <a:lnSpc>
                <a:spcPct val="100000"/>
              </a:lnSpc>
              <a:spcBef>
                <a:spcPts val="0"/>
              </a:spcBef>
              <a:spcAft>
                <a:spcPts val="0"/>
              </a:spcAft>
              <a:buClr>
                <a:schemeClr val="lt1"/>
              </a:buClr>
              <a:buSzPts val="1200"/>
              <a:buFont typeface="Merriweather"/>
              <a:buChar char="-"/>
            </a:pPr>
            <a:r>
              <a:rPr i="0" lang="en" sz="1200" u="none" cap="none" strike="noStrike">
                <a:solidFill>
                  <a:schemeClr val="lt1"/>
                </a:solidFill>
                <a:latin typeface="Merriweather"/>
                <a:ea typeface="Merriweather"/>
                <a:cs typeface="Merriweather"/>
                <a:sym typeface="Merriweather"/>
              </a:rPr>
              <a:t>Are you looking for a structured program with graduate school prep?</a:t>
            </a:r>
            <a:endParaRPr i="0" sz="1200" u="none" cap="none" strike="noStrike">
              <a:solidFill>
                <a:schemeClr val="lt1"/>
              </a:solidFill>
              <a:latin typeface="Merriweather"/>
              <a:ea typeface="Merriweather"/>
              <a:cs typeface="Merriweather"/>
              <a:sym typeface="Merriweather"/>
            </a:endParaRPr>
          </a:p>
          <a:p>
            <a:pPr indent="-203200" lvl="0" marL="215900" marR="0" rtl="0" algn="l">
              <a:lnSpc>
                <a:spcPct val="100000"/>
              </a:lnSpc>
              <a:spcBef>
                <a:spcPts val="0"/>
              </a:spcBef>
              <a:spcAft>
                <a:spcPts val="0"/>
              </a:spcAft>
              <a:buClr>
                <a:schemeClr val="lt1"/>
              </a:buClr>
              <a:buSzPts val="1200"/>
              <a:buFont typeface="Merriweather"/>
              <a:buChar char="-"/>
            </a:pPr>
            <a:r>
              <a:rPr b="1" i="0" lang="en" sz="1200" u="none" cap="none" strike="noStrike">
                <a:solidFill>
                  <a:schemeClr val="lt1"/>
                </a:solidFill>
                <a:latin typeface="Merriweather"/>
                <a:ea typeface="Merriweather"/>
                <a:cs typeface="Merriweather"/>
                <a:sym typeface="Merriweather"/>
              </a:rPr>
              <a:t>Where do you want to try out living in? </a:t>
            </a:r>
            <a:endParaRPr i="0" sz="1200" u="none" cap="none" strike="noStrike">
              <a:solidFill>
                <a:schemeClr val="lt1"/>
              </a:solidFill>
              <a:latin typeface="Merriweather"/>
              <a:ea typeface="Merriweather"/>
              <a:cs typeface="Merriweather"/>
              <a:sym typeface="Merriweather"/>
            </a:endParaRPr>
          </a:p>
          <a:p>
            <a:pPr indent="-203200" lvl="1" marL="558800" marR="0" rtl="0" algn="l">
              <a:lnSpc>
                <a:spcPct val="100000"/>
              </a:lnSpc>
              <a:spcBef>
                <a:spcPts val="0"/>
              </a:spcBef>
              <a:spcAft>
                <a:spcPts val="0"/>
              </a:spcAft>
              <a:buClr>
                <a:schemeClr val="lt1"/>
              </a:buClr>
              <a:buSzPts val="1200"/>
              <a:buFont typeface="Merriweather"/>
              <a:buChar char="-"/>
            </a:pPr>
            <a:r>
              <a:rPr i="0" lang="en" sz="1200" u="none" cap="none" strike="noStrike">
                <a:solidFill>
                  <a:schemeClr val="lt1"/>
                </a:solidFill>
                <a:latin typeface="Merriweather"/>
                <a:ea typeface="Merriweather"/>
                <a:cs typeface="Merriweather"/>
                <a:sym typeface="Merriweather"/>
              </a:rPr>
              <a:t>e.g. Have you ever been curious about life in the East Coast?</a:t>
            </a:r>
            <a:endParaRPr i="0" sz="1200" u="none" cap="none" strike="noStrike">
              <a:solidFill>
                <a:schemeClr val="lt1"/>
              </a:solidFill>
              <a:latin typeface="Merriweather"/>
              <a:ea typeface="Merriweather"/>
              <a:cs typeface="Merriweather"/>
              <a:sym typeface="Merriweather"/>
            </a:endParaRPr>
          </a:p>
        </p:txBody>
      </p:sp>
      <p:sp>
        <p:nvSpPr>
          <p:cNvPr id="591" name="Google Shape;591;p19"/>
          <p:cNvSpPr txBox="1"/>
          <p:nvPr/>
        </p:nvSpPr>
        <p:spPr>
          <a:xfrm>
            <a:off x="67275" y="3654642"/>
            <a:ext cx="4825800" cy="854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Merriweather"/>
                <a:ea typeface="Merriweather"/>
                <a:cs typeface="Merriweather"/>
                <a:sym typeface="Merriweather"/>
              </a:rPr>
              <a:t>Example using Pathways to Science:</a:t>
            </a:r>
            <a:endParaRPr i="0" sz="1100" u="none" cap="none" strike="noStrike">
              <a:solidFill>
                <a:schemeClr val="lt1"/>
              </a:solidFill>
              <a:latin typeface="Merriweather"/>
              <a:ea typeface="Merriweather"/>
              <a:cs typeface="Merriweather"/>
              <a:sym typeface="Merriweather"/>
            </a:endParaRPr>
          </a:p>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solidFill>
                <a:schemeClr val="lt1"/>
              </a:solidFill>
              <a:latin typeface="Merriweather"/>
              <a:ea typeface="Merriweather"/>
              <a:cs typeface="Merriweather"/>
              <a:sym typeface="Merriweather"/>
            </a:endParaRPr>
          </a:p>
          <a:p>
            <a:pPr indent="0" lvl="0" marL="0" marR="0" rtl="0" algn="ctr">
              <a:lnSpc>
                <a:spcPct val="100000"/>
              </a:lnSpc>
              <a:spcBef>
                <a:spcPts val="0"/>
              </a:spcBef>
              <a:spcAft>
                <a:spcPts val="0"/>
              </a:spcAft>
              <a:buClr>
                <a:srgbClr val="000000"/>
              </a:buClr>
              <a:buSzPts val="1200"/>
              <a:buFont typeface="Arial"/>
              <a:buNone/>
            </a:pPr>
            <a:r>
              <a:rPr i="0" lang="en" sz="1200" u="none" cap="none" strike="noStrike">
                <a:solidFill>
                  <a:schemeClr val="lt1"/>
                </a:solidFill>
                <a:latin typeface="Merriweather"/>
                <a:ea typeface="Merriweather"/>
                <a:cs typeface="Merriweather"/>
                <a:sym typeface="Merriweather"/>
              </a:rPr>
              <a:t>“I want to check out what neuroscience research is all about, and I’d like to try life in the Midwest…”</a:t>
            </a:r>
            <a:endParaRPr i="0" sz="1200" u="none" cap="none" strike="noStrike">
              <a:solidFill>
                <a:schemeClr val="lt1"/>
              </a:solidFill>
              <a:latin typeface="Merriweather"/>
              <a:ea typeface="Merriweather"/>
              <a:cs typeface="Merriweather"/>
              <a:sym typeface="Merriweather"/>
            </a:endParaRPr>
          </a:p>
        </p:txBody>
      </p:sp>
      <p:pic>
        <p:nvPicPr>
          <p:cNvPr id="592" name="Google Shape;592;p19"/>
          <p:cNvPicPr preferRelativeResize="0"/>
          <p:nvPr/>
        </p:nvPicPr>
        <p:blipFill rotWithShape="1">
          <a:blip r:embed="rId3">
            <a:alphaModFix/>
          </a:blip>
          <a:srcRect b="0" l="0" r="0" t="0"/>
          <a:stretch/>
        </p:blipFill>
        <p:spPr>
          <a:xfrm>
            <a:off x="5436000" y="653380"/>
            <a:ext cx="3521101" cy="4300845"/>
          </a:xfrm>
          <a:prstGeom prst="rect">
            <a:avLst/>
          </a:prstGeom>
          <a:noFill/>
          <a:ln>
            <a:noFill/>
          </a:ln>
        </p:spPr>
      </p:pic>
      <p:sp>
        <p:nvSpPr>
          <p:cNvPr id="593" name="Google Shape;593;p19"/>
          <p:cNvSpPr/>
          <p:nvPr/>
        </p:nvSpPr>
        <p:spPr>
          <a:xfrm>
            <a:off x="531599" y="3083925"/>
            <a:ext cx="4191300" cy="276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i="0" lang="en" sz="1200" u="sng" cap="none" strike="noStrike">
                <a:solidFill>
                  <a:schemeClr val="lt1"/>
                </a:solidFill>
                <a:latin typeface="Merriweather"/>
                <a:ea typeface="Merriweather"/>
                <a:cs typeface="Merriweather"/>
                <a:sym typeface="Merriweather"/>
                <a:hlinkClick r:id="rId4">
                  <a:extLst>
                    <a:ext uri="{A12FA001-AC4F-418D-AE19-62706E023703}">
                      <ahyp:hlinkClr val="tx"/>
                    </a:ext>
                  </a:extLst>
                </a:hlinkClick>
              </a:rPr>
              <a:t>https://www.pathwaystoscience.org/programs.aspx</a:t>
            </a:r>
            <a:endParaRPr i="0" sz="1200" u="none" cap="none" strike="noStrike">
              <a:solidFill>
                <a:schemeClr val="lt1"/>
              </a:solidFill>
              <a:latin typeface="Merriweather"/>
              <a:ea typeface="Merriweather"/>
              <a:cs typeface="Merriweather"/>
              <a:sym typeface="Merriweathe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g2b35917715e_0_627"/>
          <p:cNvSpPr txBox="1"/>
          <p:nvPr>
            <p:ph type="title"/>
          </p:nvPr>
        </p:nvSpPr>
        <p:spPr>
          <a:xfrm>
            <a:off x="1198350" y="1688650"/>
            <a:ext cx="63558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4300">
                <a:latin typeface="Merriweather"/>
                <a:ea typeface="Merriweather"/>
                <a:cs typeface="Merriweather"/>
                <a:sym typeface="Merriweather"/>
              </a:rPr>
              <a:t>Preparing to apply to a position</a:t>
            </a:r>
            <a:endParaRPr sz="4300">
              <a:latin typeface="Merriweather"/>
              <a:ea typeface="Merriweather"/>
              <a:cs typeface="Merriweather"/>
              <a:sym typeface="Merriweathe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pic>
        <p:nvPicPr>
          <p:cNvPr id="603" name="Google Shape;603;g2b35917715e_0_144"/>
          <p:cNvPicPr preferRelativeResize="0"/>
          <p:nvPr/>
        </p:nvPicPr>
        <p:blipFill rotWithShape="1">
          <a:blip r:embed="rId3">
            <a:alphaModFix/>
          </a:blip>
          <a:srcRect b="20083" l="0" r="0" t="0"/>
          <a:stretch/>
        </p:blipFill>
        <p:spPr>
          <a:xfrm>
            <a:off x="1082625" y="978000"/>
            <a:ext cx="6978751" cy="4110400"/>
          </a:xfrm>
          <a:prstGeom prst="rect">
            <a:avLst/>
          </a:prstGeom>
          <a:noFill/>
          <a:ln>
            <a:noFill/>
          </a:ln>
        </p:spPr>
      </p:pic>
      <p:sp>
        <p:nvSpPr>
          <p:cNvPr id="604" name="Google Shape;604;g2b35917715e_0_144"/>
          <p:cNvSpPr txBox="1"/>
          <p:nvPr>
            <p:ph type="title"/>
          </p:nvPr>
        </p:nvSpPr>
        <p:spPr>
          <a:xfrm>
            <a:off x="311700" y="1916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Merriweather"/>
                <a:ea typeface="Merriweather"/>
                <a:cs typeface="Merriweather"/>
                <a:sym typeface="Merriweather"/>
              </a:rPr>
              <a:t>Preparing to apply to a position</a:t>
            </a:r>
            <a:endParaRPr>
              <a:latin typeface="Merriweather"/>
              <a:ea typeface="Merriweather"/>
              <a:cs typeface="Merriweather"/>
              <a:sym typeface="Merriweathe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g2b35917715e_0_149"/>
          <p:cNvSpPr txBox="1"/>
          <p:nvPr>
            <p:ph type="title"/>
          </p:nvPr>
        </p:nvSpPr>
        <p:spPr>
          <a:xfrm>
            <a:off x="311700" y="1916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accent1"/>
                </a:solidFill>
                <a:latin typeface="Merriweather"/>
                <a:ea typeface="Merriweather"/>
                <a:cs typeface="Merriweather"/>
                <a:sym typeface="Merriweather"/>
              </a:rPr>
              <a:t>Application components</a:t>
            </a:r>
            <a:endParaRPr>
              <a:solidFill>
                <a:schemeClr val="accent1"/>
              </a:solidFill>
              <a:latin typeface="Merriweather"/>
              <a:ea typeface="Merriweather"/>
              <a:cs typeface="Merriweather"/>
              <a:sym typeface="Merriweather"/>
            </a:endParaRPr>
          </a:p>
        </p:txBody>
      </p:sp>
      <p:sp>
        <p:nvSpPr>
          <p:cNvPr id="610" name="Google Shape;610;g2b35917715e_0_149"/>
          <p:cNvSpPr txBox="1"/>
          <p:nvPr/>
        </p:nvSpPr>
        <p:spPr>
          <a:xfrm>
            <a:off x="740100" y="949025"/>
            <a:ext cx="7663800" cy="3609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4A4A4A"/>
                </a:solidFill>
              </a:rPr>
              <a:t>Applicants must provide the following information and documents to successfully submit the application:</a:t>
            </a:r>
            <a:endParaRPr sz="1200">
              <a:solidFill>
                <a:srgbClr val="4A4A4A"/>
              </a:solidFill>
            </a:endParaRPr>
          </a:p>
          <a:p>
            <a:pPr indent="-304800" lvl="0" marL="457200" rtl="0" algn="l">
              <a:lnSpc>
                <a:spcPct val="150000"/>
              </a:lnSpc>
              <a:spcBef>
                <a:spcPts val="1500"/>
              </a:spcBef>
              <a:spcAft>
                <a:spcPts val="0"/>
              </a:spcAft>
              <a:buClr>
                <a:srgbClr val="4A4A4A"/>
              </a:buClr>
              <a:buSzPts val="1200"/>
              <a:buChar char="●"/>
            </a:pPr>
            <a:r>
              <a:rPr lang="en" sz="1200">
                <a:solidFill>
                  <a:srgbClr val="4A4A4A"/>
                </a:solidFill>
              </a:rPr>
              <a:t>Basic contact information (Name, mailing address, phone number, email)</a:t>
            </a:r>
            <a:endParaRPr sz="1200">
              <a:solidFill>
                <a:srgbClr val="4A4A4A"/>
              </a:solidFill>
            </a:endParaRPr>
          </a:p>
          <a:p>
            <a:pPr indent="-304800" lvl="0" marL="457200" rtl="0" algn="l">
              <a:lnSpc>
                <a:spcPct val="150000"/>
              </a:lnSpc>
              <a:spcBef>
                <a:spcPts val="0"/>
              </a:spcBef>
              <a:spcAft>
                <a:spcPts val="0"/>
              </a:spcAft>
              <a:buClr>
                <a:srgbClr val="4A4A4A"/>
              </a:buClr>
              <a:buSzPts val="1200"/>
              <a:buChar char="●"/>
            </a:pPr>
            <a:r>
              <a:rPr lang="en" sz="1200">
                <a:solidFill>
                  <a:srgbClr val="4A4A4A"/>
                </a:solidFill>
              </a:rPr>
              <a:t>Names and contact information for two referees (faculty level strongly preferred)</a:t>
            </a:r>
            <a:endParaRPr sz="1200">
              <a:solidFill>
                <a:srgbClr val="4A4A4A"/>
              </a:solidFill>
            </a:endParaRPr>
          </a:p>
          <a:p>
            <a:pPr indent="-304800" lvl="0" marL="457200" rtl="0" algn="l">
              <a:lnSpc>
                <a:spcPct val="150000"/>
              </a:lnSpc>
              <a:spcBef>
                <a:spcPts val="0"/>
              </a:spcBef>
              <a:spcAft>
                <a:spcPts val="0"/>
              </a:spcAft>
              <a:buClr>
                <a:srgbClr val="4A4A4A"/>
              </a:buClr>
              <a:buSzPts val="1200"/>
              <a:buChar char="●"/>
            </a:pPr>
            <a:r>
              <a:rPr lang="en" sz="1200">
                <a:solidFill>
                  <a:srgbClr val="4A4A4A"/>
                </a:solidFill>
              </a:rPr>
              <a:t>CV/resume</a:t>
            </a:r>
            <a:endParaRPr sz="1200">
              <a:solidFill>
                <a:srgbClr val="4A4A4A"/>
              </a:solidFill>
            </a:endParaRPr>
          </a:p>
          <a:p>
            <a:pPr indent="-304800" lvl="0" marL="457200" rtl="0" algn="l">
              <a:lnSpc>
                <a:spcPct val="150000"/>
              </a:lnSpc>
              <a:spcBef>
                <a:spcPts val="0"/>
              </a:spcBef>
              <a:spcAft>
                <a:spcPts val="0"/>
              </a:spcAft>
              <a:buClr>
                <a:srgbClr val="4A4A4A"/>
              </a:buClr>
              <a:buSzPts val="1200"/>
              <a:buChar char="●"/>
            </a:pPr>
            <a:r>
              <a:rPr lang="en" sz="1200">
                <a:solidFill>
                  <a:srgbClr val="4A4A4A"/>
                </a:solidFill>
              </a:rPr>
              <a:t>Research Statement (1,000 words max)</a:t>
            </a:r>
            <a:br>
              <a:rPr lang="en" sz="1200">
                <a:solidFill>
                  <a:srgbClr val="4A4A4A"/>
                </a:solidFill>
              </a:rPr>
            </a:br>
            <a:r>
              <a:rPr i="1" lang="en" sz="1200">
                <a:solidFill>
                  <a:srgbClr val="4A4A4A"/>
                </a:solidFill>
              </a:rPr>
              <a:t>Please provide a research statement describing your qualifications and motivation for applying to the Postbac Program at MPFI. In your research statement, succinctly describe (1) your previous research experience (including experimental approaches and data analysis tools used) and how this experience has prepared you for the Postbac Program at MPFI, (2) your academic and career goals and how the Postbac Program will help you achieve these goals, and (3) which research group you are most interested in working with at MPFI and why.</a:t>
            </a:r>
            <a:endParaRPr i="1" sz="1200">
              <a:solidFill>
                <a:srgbClr val="4A4A4A"/>
              </a:solidFill>
            </a:endParaRPr>
          </a:p>
          <a:p>
            <a:pPr indent="-304800" lvl="0" marL="457200" rtl="0" algn="l">
              <a:lnSpc>
                <a:spcPct val="150000"/>
              </a:lnSpc>
              <a:spcBef>
                <a:spcPts val="0"/>
              </a:spcBef>
              <a:spcAft>
                <a:spcPts val="0"/>
              </a:spcAft>
              <a:buClr>
                <a:srgbClr val="4A4A4A"/>
              </a:buClr>
              <a:buSzPts val="1200"/>
              <a:buChar char="●"/>
            </a:pPr>
            <a:r>
              <a:rPr lang="en" sz="1200">
                <a:solidFill>
                  <a:srgbClr val="4A4A4A"/>
                </a:solidFill>
              </a:rPr>
              <a:t>Unofficial transcripts for every university that you have attended</a:t>
            </a:r>
            <a:endParaRPr sz="1200">
              <a:solidFill>
                <a:srgbClr val="4A4A4A"/>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g2b35917715e_0_154"/>
          <p:cNvSpPr txBox="1"/>
          <p:nvPr>
            <p:ph type="title"/>
          </p:nvPr>
        </p:nvSpPr>
        <p:spPr>
          <a:xfrm>
            <a:off x="311700" y="1916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accent1"/>
                </a:solidFill>
                <a:latin typeface="Merriweather"/>
                <a:ea typeface="Merriweather"/>
                <a:cs typeface="Merriweather"/>
                <a:sym typeface="Merriweather"/>
              </a:rPr>
              <a:t>Application components: Reference Letter</a:t>
            </a:r>
            <a:endParaRPr>
              <a:solidFill>
                <a:schemeClr val="accent1"/>
              </a:solidFill>
              <a:latin typeface="Merriweather"/>
              <a:ea typeface="Merriweather"/>
              <a:cs typeface="Merriweather"/>
              <a:sym typeface="Merriweather"/>
            </a:endParaRPr>
          </a:p>
        </p:txBody>
      </p:sp>
      <p:sp>
        <p:nvSpPr>
          <p:cNvPr id="616" name="Google Shape;616;g2b35917715e_0_154"/>
          <p:cNvSpPr txBox="1"/>
          <p:nvPr/>
        </p:nvSpPr>
        <p:spPr>
          <a:xfrm>
            <a:off x="492600" y="987425"/>
            <a:ext cx="8339700" cy="3301500"/>
          </a:xfrm>
          <a:prstGeom prst="rect">
            <a:avLst/>
          </a:prstGeom>
          <a:noFill/>
          <a:ln>
            <a:noFill/>
          </a:ln>
        </p:spPr>
        <p:txBody>
          <a:bodyPr anchorCtr="0" anchor="t" bIns="91425" lIns="91425" spcFirstLastPara="1" rIns="91425" wrap="square" tIns="91425">
            <a:spAutoFit/>
          </a:bodyPr>
          <a:lstStyle/>
          <a:p>
            <a:pPr indent="-304800" lvl="0" marL="457200" rtl="0" algn="l">
              <a:lnSpc>
                <a:spcPct val="200000"/>
              </a:lnSpc>
              <a:spcBef>
                <a:spcPts val="0"/>
              </a:spcBef>
              <a:spcAft>
                <a:spcPts val="0"/>
              </a:spcAft>
              <a:buClr>
                <a:srgbClr val="4A4A4A"/>
              </a:buClr>
              <a:buSzPts val="1200"/>
              <a:buFont typeface="Merriweather"/>
              <a:buChar char="●"/>
            </a:pPr>
            <a:r>
              <a:rPr lang="en" sz="1350">
                <a:solidFill>
                  <a:srgbClr val="222222"/>
                </a:solidFill>
                <a:highlight>
                  <a:srgbClr val="FFFFFF"/>
                </a:highlight>
                <a:latin typeface="Merriweather"/>
                <a:ea typeface="Merriweather"/>
                <a:cs typeface="Merriweather"/>
                <a:sym typeface="Merriweather"/>
              </a:rPr>
              <a:t>Remember that reference letters will not always be glowing. When in doubt, ask if the referee is willing to write you a </a:t>
            </a:r>
            <a:r>
              <a:rPr b="1" lang="en" sz="1350">
                <a:solidFill>
                  <a:srgbClr val="222222"/>
                </a:solidFill>
                <a:highlight>
                  <a:srgbClr val="FFFFFF"/>
                </a:highlight>
                <a:latin typeface="Merriweather"/>
                <a:ea typeface="Merriweather"/>
                <a:cs typeface="Merriweather"/>
                <a:sym typeface="Merriweather"/>
              </a:rPr>
              <a:t>strong</a:t>
            </a:r>
            <a:r>
              <a:rPr lang="en" sz="1350">
                <a:solidFill>
                  <a:srgbClr val="222222"/>
                </a:solidFill>
                <a:highlight>
                  <a:srgbClr val="FFFFFF"/>
                </a:highlight>
                <a:latin typeface="Merriweather"/>
                <a:ea typeface="Merriweather"/>
                <a:cs typeface="Merriweather"/>
                <a:sym typeface="Merriweather"/>
              </a:rPr>
              <a:t> letter.</a:t>
            </a:r>
            <a:endParaRPr sz="1350">
              <a:solidFill>
                <a:srgbClr val="222222"/>
              </a:solidFill>
              <a:highlight>
                <a:srgbClr val="FFFFFF"/>
              </a:highlight>
              <a:latin typeface="Merriweather"/>
              <a:ea typeface="Merriweather"/>
              <a:cs typeface="Merriweather"/>
              <a:sym typeface="Merriweather"/>
            </a:endParaRPr>
          </a:p>
          <a:p>
            <a:pPr indent="-314325" lvl="0" marL="457200" rtl="0" algn="l">
              <a:lnSpc>
                <a:spcPct val="200000"/>
              </a:lnSpc>
              <a:spcBef>
                <a:spcPts val="0"/>
              </a:spcBef>
              <a:spcAft>
                <a:spcPts val="0"/>
              </a:spcAft>
              <a:buClr>
                <a:srgbClr val="222222"/>
              </a:buClr>
              <a:buSzPts val="1350"/>
              <a:buFont typeface="Merriweather"/>
              <a:buChar char="●"/>
            </a:pPr>
            <a:r>
              <a:rPr lang="en" sz="1350">
                <a:solidFill>
                  <a:srgbClr val="222222"/>
                </a:solidFill>
                <a:highlight>
                  <a:srgbClr val="FFFFFF"/>
                </a:highlight>
                <a:latin typeface="Merriweather"/>
                <a:ea typeface="Merriweather"/>
                <a:cs typeface="Merriweather"/>
                <a:sym typeface="Merriweather"/>
              </a:rPr>
              <a:t>Give referees sufficient time, </a:t>
            </a:r>
            <a:r>
              <a:rPr b="1" lang="en" sz="1350">
                <a:solidFill>
                  <a:srgbClr val="222222"/>
                </a:solidFill>
                <a:highlight>
                  <a:srgbClr val="FFFFFF"/>
                </a:highlight>
                <a:latin typeface="Merriweather"/>
                <a:ea typeface="Merriweather"/>
                <a:cs typeface="Merriweather"/>
                <a:sym typeface="Merriweather"/>
              </a:rPr>
              <a:t>send gentle reminders</a:t>
            </a:r>
            <a:r>
              <a:rPr lang="en" sz="1350">
                <a:solidFill>
                  <a:srgbClr val="222222"/>
                </a:solidFill>
                <a:highlight>
                  <a:srgbClr val="FFFFFF"/>
                </a:highlight>
                <a:latin typeface="Merriweather"/>
                <a:ea typeface="Merriweather"/>
                <a:cs typeface="Merriweather"/>
                <a:sym typeface="Merriweather"/>
              </a:rPr>
              <a:t> and, as a back-up, ask one or two others if they are willing to write a letter for you.</a:t>
            </a:r>
            <a:endParaRPr sz="1350">
              <a:solidFill>
                <a:srgbClr val="222222"/>
              </a:solidFill>
              <a:highlight>
                <a:srgbClr val="FFFFFF"/>
              </a:highlight>
              <a:latin typeface="Merriweather"/>
              <a:ea typeface="Merriweather"/>
              <a:cs typeface="Merriweather"/>
              <a:sym typeface="Merriweather"/>
            </a:endParaRPr>
          </a:p>
          <a:p>
            <a:pPr indent="-314325" lvl="0" marL="457200" rtl="0" algn="l">
              <a:lnSpc>
                <a:spcPct val="200000"/>
              </a:lnSpc>
              <a:spcBef>
                <a:spcPts val="0"/>
              </a:spcBef>
              <a:spcAft>
                <a:spcPts val="0"/>
              </a:spcAft>
              <a:buClr>
                <a:srgbClr val="222222"/>
              </a:buClr>
              <a:buSzPts val="1350"/>
              <a:buFont typeface="Merriweather"/>
              <a:buChar char="●"/>
            </a:pPr>
            <a:r>
              <a:rPr lang="en" sz="1350">
                <a:solidFill>
                  <a:srgbClr val="222222"/>
                </a:solidFill>
                <a:highlight>
                  <a:srgbClr val="FFFFFF"/>
                </a:highlight>
                <a:latin typeface="Merriweather"/>
                <a:ea typeface="Merriweather"/>
                <a:cs typeface="Merriweather"/>
                <a:sym typeface="Merriweather"/>
              </a:rPr>
              <a:t>Make sure they know the online request is coming and when to expect it. </a:t>
            </a:r>
            <a:endParaRPr sz="1350">
              <a:solidFill>
                <a:srgbClr val="222222"/>
              </a:solidFill>
              <a:highlight>
                <a:srgbClr val="FFFFFF"/>
              </a:highlight>
              <a:latin typeface="Merriweather"/>
              <a:ea typeface="Merriweather"/>
              <a:cs typeface="Merriweather"/>
              <a:sym typeface="Merriweather"/>
            </a:endParaRPr>
          </a:p>
          <a:p>
            <a:pPr indent="-314325" lvl="0" marL="457200" rtl="0" algn="l">
              <a:lnSpc>
                <a:spcPct val="200000"/>
              </a:lnSpc>
              <a:spcBef>
                <a:spcPts val="0"/>
              </a:spcBef>
              <a:spcAft>
                <a:spcPts val="0"/>
              </a:spcAft>
              <a:buClr>
                <a:srgbClr val="222222"/>
              </a:buClr>
              <a:buSzPts val="1350"/>
              <a:buFont typeface="Merriweather"/>
              <a:buChar char="●"/>
            </a:pPr>
            <a:r>
              <a:rPr b="1" lang="en" sz="1350">
                <a:solidFill>
                  <a:srgbClr val="222222"/>
                </a:solidFill>
                <a:highlight>
                  <a:srgbClr val="FFFFFF"/>
                </a:highlight>
                <a:latin typeface="Merriweather"/>
                <a:ea typeface="Merriweather"/>
                <a:cs typeface="Merriweather"/>
                <a:sym typeface="Merriweather"/>
              </a:rPr>
              <a:t>Communicate clear deadlines</a:t>
            </a:r>
            <a:r>
              <a:rPr lang="en" sz="1350">
                <a:solidFill>
                  <a:srgbClr val="222222"/>
                </a:solidFill>
                <a:highlight>
                  <a:srgbClr val="FFFFFF"/>
                </a:highlight>
                <a:latin typeface="Merriweather"/>
                <a:ea typeface="Merriweather"/>
                <a:cs typeface="Merriweather"/>
                <a:sym typeface="Merriweather"/>
              </a:rPr>
              <a:t> to submit reference. Say one at least a day before real date.</a:t>
            </a:r>
            <a:endParaRPr sz="1350">
              <a:solidFill>
                <a:srgbClr val="222222"/>
              </a:solidFill>
              <a:highlight>
                <a:srgbClr val="FFFFFF"/>
              </a:highlight>
              <a:latin typeface="Merriweather"/>
              <a:ea typeface="Merriweather"/>
              <a:cs typeface="Merriweather"/>
              <a:sym typeface="Merriweather"/>
            </a:endParaRPr>
          </a:p>
          <a:p>
            <a:pPr indent="-314325" lvl="0" marL="457200" rtl="0" algn="l">
              <a:lnSpc>
                <a:spcPct val="200000"/>
              </a:lnSpc>
              <a:spcBef>
                <a:spcPts val="0"/>
              </a:spcBef>
              <a:spcAft>
                <a:spcPts val="0"/>
              </a:spcAft>
              <a:buClr>
                <a:srgbClr val="222222"/>
              </a:buClr>
              <a:buSzPts val="1350"/>
              <a:buFont typeface="Merriweather"/>
              <a:buChar char="●"/>
            </a:pPr>
            <a:r>
              <a:rPr lang="en" sz="1350">
                <a:solidFill>
                  <a:srgbClr val="222222"/>
                </a:solidFill>
                <a:highlight>
                  <a:srgbClr val="FFFFFF"/>
                </a:highlight>
                <a:latin typeface="Merriweather"/>
                <a:ea typeface="Merriweather"/>
                <a:cs typeface="Merriweather"/>
                <a:sym typeface="Merriweather"/>
              </a:rPr>
              <a:t>Make sure to state </a:t>
            </a:r>
            <a:r>
              <a:rPr b="1" lang="en" sz="1350">
                <a:solidFill>
                  <a:srgbClr val="222222"/>
                </a:solidFill>
                <a:highlight>
                  <a:srgbClr val="FFFFFF"/>
                </a:highlight>
                <a:latin typeface="Merriweather"/>
                <a:ea typeface="Merriweather"/>
                <a:cs typeface="Merriweather"/>
                <a:sym typeface="Merriweather"/>
              </a:rPr>
              <a:t>why you are looking for a reference letter</a:t>
            </a:r>
            <a:r>
              <a:rPr lang="en" sz="1350">
                <a:solidFill>
                  <a:srgbClr val="222222"/>
                </a:solidFill>
                <a:highlight>
                  <a:srgbClr val="FFFFFF"/>
                </a:highlight>
                <a:latin typeface="Merriweather"/>
                <a:ea typeface="Merriweather"/>
                <a:cs typeface="Merriweather"/>
                <a:sym typeface="Merriweather"/>
              </a:rPr>
              <a:t>. Providing the "why" allows the reference to ensure the information they give you is in the right context.</a:t>
            </a:r>
            <a:endParaRPr sz="1350">
              <a:solidFill>
                <a:srgbClr val="222222"/>
              </a:solidFill>
              <a:highlight>
                <a:srgbClr val="FFFFFF"/>
              </a:highlight>
              <a:latin typeface="Merriweather"/>
              <a:ea typeface="Merriweather"/>
              <a:cs typeface="Merriweather"/>
              <a:sym typeface="Merriweath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g2b303bf5d57_1_744"/>
          <p:cNvSpPr/>
          <p:nvPr/>
        </p:nvSpPr>
        <p:spPr>
          <a:xfrm>
            <a:off x="152400" y="73525"/>
            <a:ext cx="8857800" cy="499200"/>
          </a:xfrm>
          <a:prstGeom prst="roundRect">
            <a:avLst>
              <a:gd fmla="val 16667" name="adj"/>
            </a:avLst>
          </a:prstGeom>
          <a:solidFill>
            <a:srgbClr val="EED9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4" name="Google Shape;404;g2b303bf5d57_1_744"/>
          <p:cNvPicPr preferRelativeResize="0"/>
          <p:nvPr/>
        </p:nvPicPr>
        <p:blipFill rotWithShape="1">
          <a:blip r:embed="rId3">
            <a:alphaModFix/>
          </a:blip>
          <a:srcRect b="0" l="0" r="59031" t="0"/>
          <a:stretch/>
        </p:blipFill>
        <p:spPr>
          <a:xfrm>
            <a:off x="3062100" y="664975"/>
            <a:ext cx="2419173" cy="2880201"/>
          </a:xfrm>
          <a:prstGeom prst="rect">
            <a:avLst/>
          </a:prstGeom>
          <a:noFill/>
          <a:ln>
            <a:noFill/>
          </a:ln>
        </p:spPr>
      </p:pic>
      <p:sp>
        <p:nvSpPr>
          <p:cNvPr id="405" name="Google Shape;405;g2b303bf5d57_1_744"/>
          <p:cNvSpPr txBox="1"/>
          <p:nvPr>
            <p:ph idx="4294967295" type="title"/>
          </p:nvPr>
        </p:nvSpPr>
        <p:spPr>
          <a:xfrm>
            <a:off x="281350" y="25"/>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erriweather"/>
                <a:ea typeface="Merriweather"/>
                <a:cs typeface="Merriweather"/>
                <a:sym typeface="Merriweather"/>
              </a:rPr>
              <a:t>Christian Cazares, Ph.D.</a:t>
            </a:r>
            <a:endParaRPr b="1">
              <a:latin typeface="Merriweather"/>
              <a:ea typeface="Merriweather"/>
              <a:cs typeface="Merriweather"/>
              <a:sym typeface="Merriweather"/>
            </a:endParaRPr>
          </a:p>
        </p:txBody>
      </p:sp>
      <p:sp>
        <p:nvSpPr>
          <p:cNvPr id="406" name="Google Shape;406;g2b303bf5d57_1_744"/>
          <p:cNvSpPr txBox="1"/>
          <p:nvPr/>
        </p:nvSpPr>
        <p:spPr>
          <a:xfrm>
            <a:off x="152400" y="664975"/>
            <a:ext cx="4254000" cy="437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833C0B"/>
                </a:solidFill>
                <a:latin typeface="Merriweather"/>
                <a:ea typeface="Merriweather"/>
                <a:cs typeface="Merriweather"/>
                <a:sym typeface="Merriweather"/>
              </a:rPr>
              <a:t>B.A. in Cognitive Science</a:t>
            </a:r>
            <a:endParaRPr b="1" sz="1700">
              <a:solidFill>
                <a:srgbClr val="833C0B"/>
              </a:solidFill>
              <a:latin typeface="Merriweather"/>
              <a:ea typeface="Merriweather"/>
              <a:cs typeface="Merriweather"/>
              <a:sym typeface="Merriweather"/>
            </a:endParaRPr>
          </a:p>
          <a:p>
            <a:pPr indent="0" lvl="0" marL="0" rtl="0" algn="l">
              <a:spcBef>
                <a:spcPts val="0"/>
              </a:spcBef>
              <a:spcAft>
                <a:spcPts val="0"/>
              </a:spcAft>
              <a:buNone/>
            </a:pPr>
            <a:r>
              <a:rPr b="1" lang="en" sz="1700">
                <a:latin typeface="Merriweather"/>
                <a:ea typeface="Merriweather"/>
                <a:cs typeface="Merriweather"/>
                <a:sym typeface="Merriweather"/>
              </a:rPr>
              <a:t>UC Berkeley </a:t>
            </a:r>
            <a:endParaRPr b="1" sz="1700">
              <a:latin typeface="Merriweather"/>
              <a:ea typeface="Merriweather"/>
              <a:cs typeface="Merriweather"/>
              <a:sym typeface="Merriweather"/>
            </a:endParaRPr>
          </a:p>
          <a:p>
            <a:pPr indent="0" lvl="0" marL="0" rtl="0" algn="l">
              <a:spcBef>
                <a:spcPts val="0"/>
              </a:spcBef>
              <a:spcAft>
                <a:spcPts val="0"/>
              </a:spcAft>
              <a:buNone/>
            </a:pPr>
            <a:r>
              <a:rPr b="1" lang="en" sz="1700">
                <a:latin typeface="Merriweather"/>
                <a:ea typeface="Merriweather"/>
                <a:cs typeface="Merriweather"/>
                <a:sym typeface="Merriweather"/>
              </a:rPr>
              <a:t>2010-2014</a:t>
            </a:r>
            <a:endParaRPr b="1" sz="1700">
              <a:latin typeface="Merriweather"/>
              <a:ea typeface="Merriweather"/>
              <a:cs typeface="Merriweather"/>
              <a:sym typeface="Merriweather"/>
            </a:endParaRPr>
          </a:p>
          <a:p>
            <a:pPr indent="0" lvl="0" marL="0" rtl="0" algn="l">
              <a:spcBef>
                <a:spcPts val="0"/>
              </a:spcBef>
              <a:spcAft>
                <a:spcPts val="0"/>
              </a:spcAft>
              <a:buNone/>
            </a:pPr>
            <a:r>
              <a:t/>
            </a:r>
            <a:endParaRPr b="1" sz="1700">
              <a:latin typeface="Merriweather"/>
              <a:ea typeface="Merriweather"/>
              <a:cs typeface="Merriweather"/>
              <a:sym typeface="Merriweather"/>
            </a:endParaRPr>
          </a:p>
          <a:p>
            <a:pPr indent="0" lvl="0" marL="0" rtl="0" algn="l">
              <a:spcBef>
                <a:spcPts val="0"/>
              </a:spcBef>
              <a:spcAft>
                <a:spcPts val="0"/>
              </a:spcAft>
              <a:buNone/>
            </a:pPr>
            <a:r>
              <a:rPr b="1" lang="en" sz="1700">
                <a:solidFill>
                  <a:srgbClr val="833C0B"/>
                </a:solidFill>
                <a:latin typeface="Merriweather"/>
                <a:ea typeface="Merriweather"/>
                <a:cs typeface="Merriweather"/>
                <a:sym typeface="Merriweather"/>
              </a:rPr>
              <a:t>Post-baccalaureate</a:t>
            </a:r>
            <a:endParaRPr b="1" sz="1700">
              <a:solidFill>
                <a:srgbClr val="833C0B"/>
              </a:solidFill>
              <a:latin typeface="Merriweather"/>
              <a:ea typeface="Merriweather"/>
              <a:cs typeface="Merriweather"/>
              <a:sym typeface="Merriweather"/>
            </a:endParaRPr>
          </a:p>
          <a:p>
            <a:pPr indent="0" lvl="0" marL="0" rtl="0" algn="l">
              <a:spcBef>
                <a:spcPts val="0"/>
              </a:spcBef>
              <a:spcAft>
                <a:spcPts val="0"/>
              </a:spcAft>
              <a:buNone/>
            </a:pPr>
            <a:r>
              <a:rPr b="1" lang="en" sz="1700">
                <a:solidFill>
                  <a:srgbClr val="833C0B"/>
                </a:solidFill>
                <a:latin typeface="Merriweather"/>
                <a:ea typeface="Merriweather"/>
                <a:cs typeface="Merriweather"/>
                <a:sym typeface="Merriweather"/>
              </a:rPr>
              <a:t>Researcher</a:t>
            </a:r>
            <a:endParaRPr b="1" sz="1700">
              <a:solidFill>
                <a:srgbClr val="833C0B"/>
              </a:solidFill>
              <a:latin typeface="Merriweather"/>
              <a:ea typeface="Merriweather"/>
              <a:cs typeface="Merriweather"/>
              <a:sym typeface="Merriweather"/>
            </a:endParaRPr>
          </a:p>
          <a:p>
            <a:pPr indent="0" lvl="0" marL="0" rtl="0" algn="l">
              <a:spcBef>
                <a:spcPts val="0"/>
              </a:spcBef>
              <a:spcAft>
                <a:spcPts val="0"/>
              </a:spcAft>
              <a:buNone/>
            </a:pPr>
            <a:r>
              <a:rPr b="1" lang="en" sz="1700">
                <a:latin typeface="Merriweather"/>
                <a:ea typeface="Merriweather"/>
                <a:cs typeface="Merriweather"/>
                <a:sym typeface="Merriweather"/>
              </a:rPr>
              <a:t>UPenn	</a:t>
            </a:r>
            <a:endParaRPr b="1" sz="1700">
              <a:latin typeface="Merriweather"/>
              <a:ea typeface="Merriweather"/>
              <a:cs typeface="Merriweather"/>
              <a:sym typeface="Merriweather"/>
            </a:endParaRPr>
          </a:p>
          <a:p>
            <a:pPr indent="0" lvl="0" marL="0" rtl="0" algn="l">
              <a:spcBef>
                <a:spcPts val="0"/>
              </a:spcBef>
              <a:spcAft>
                <a:spcPts val="0"/>
              </a:spcAft>
              <a:buNone/>
            </a:pPr>
            <a:r>
              <a:rPr b="1" lang="en" sz="1700">
                <a:latin typeface="Merriweather"/>
                <a:ea typeface="Merriweather"/>
                <a:cs typeface="Merriweather"/>
                <a:sym typeface="Merriweather"/>
              </a:rPr>
              <a:t>2014-2016</a:t>
            </a:r>
            <a:endParaRPr b="1" sz="1700">
              <a:latin typeface="Merriweather"/>
              <a:ea typeface="Merriweather"/>
              <a:cs typeface="Merriweather"/>
              <a:sym typeface="Merriweather"/>
            </a:endParaRPr>
          </a:p>
          <a:p>
            <a:pPr indent="0" lvl="0" marL="0" rtl="0" algn="l">
              <a:spcBef>
                <a:spcPts val="0"/>
              </a:spcBef>
              <a:spcAft>
                <a:spcPts val="0"/>
              </a:spcAft>
              <a:buNone/>
            </a:pPr>
            <a:r>
              <a:t/>
            </a:r>
            <a:endParaRPr b="1" sz="1700">
              <a:latin typeface="Merriweather"/>
              <a:ea typeface="Merriweather"/>
              <a:cs typeface="Merriweather"/>
              <a:sym typeface="Merriweather"/>
            </a:endParaRPr>
          </a:p>
          <a:p>
            <a:pPr indent="0" lvl="0" marL="0" rtl="0" algn="l">
              <a:spcBef>
                <a:spcPts val="0"/>
              </a:spcBef>
              <a:spcAft>
                <a:spcPts val="0"/>
              </a:spcAft>
              <a:buNone/>
            </a:pPr>
            <a:r>
              <a:rPr b="1" lang="en" sz="1700">
                <a:solidFill>
                  <a:srgbClr val="833C0B"/>
                </a:solidFill>
                <a:latin typeface="Merriweather"/>
                <a:ea typeface="Merriweather"/>
                <a:cs typeface="Merriweather"/>
                <a:sym typeface="Merriweather"/>
              </a:rPr>
              <a:t>Ph.D. in Neuroscience</a:t>
            </a:r>
            <a:endParaRPr b="1" sz="1700">
              <a:solidFill>
                <a:srgbClr val="833C0B"/>
              </a:solidFill>
              <a:latin typeface="Merriweather"/>
              <a:ea typeface="Merriweather"/>
              <a:cs typeface="Merriweather"/>
              <a:sym typeface="Merriweather"/>
            </a:endParaRPr>
          </a:p>
          <a:p>
            <a:pPr indent="0" lvl="0" marL="0" rtl="0" algn="l">
              <a:spcBef>
                <a:spcPts val="0"/>
              </a:spcBef>
              <a:spcAft>
                <a:spcPts val="0"/>
              </a:spcAft>
              <a:buNone/>
            </a:pPr>
            <a:r>
              <a:rPr b="1" lang="en" sz="1700">
                <a:latin typeface="Merriweather"/>
                <a:ea typeface="Merriweather"/>
                <a:cs typeface="Merriweather"/>
                <a:sym typeface="Merriweather"/>
              </a:rPr>
              <a:t>UC San Diego </a:t>
            </a:r>
            <a:endParaRPr b="1" sz="1700">
              <a:latin typeface="Merriweather"/>
              <a:ea typeface="Merriweather"/>
              <a:cs typeface="Merriweather"/>
              <a:sym typeface="Merriweather"/>
            </a:endParaRPr>
          </a:p>
          <a:p>
            <a:pPr indent="0" lvl="0" marL="0" rtl="0" algn="l">
              <a:spcBef>
                <a:spcPts val="0"/>
              </a:spcBef>
              <a:spcAft>
                <a:spcPts val="0"/>
              </a:spcAft>
              <a:buNone/>
            </a:pPr>
            <a:r>
              <a:rPr b="1" lang="en" sz="1700">
                <a:latin typeface="Merriweather"/>
                <a:ea typeface="Merriweather"/>
                <a:cs typeface="Merriweather"/>
                <a:sym typeface="Merriweather"/>
              </a:rPr>
              <a:t>2016-2022</a:t>
            </a:r>
            <a:endParaRPr b="1" sz="1700">
              <a:latin typeface="Merriweather"/>
              <a:ea typeface="Merriweather"/>
              <a:cs typeface="Merriweather"/>
              <a:sym typeface="Merriweather"/>
            </a:endParaRPr>
          </a:p>
          <a:p>
            <a:pPr indent="0" lvl="0" marL="0" rtl="0" algn="l">
              <a:spcBef>
                <a:spcPts val="0"/>
              </a:spcBef>
              <a:spcAft>
                <a:spcPts val="0"/>
              </a:spcAft>
              <a:buNone/>
            </a:pPr>
            <a:r>
              <a:t/>
            </a:r>
            <a:endParaRPr b="1" sz="1700">
              <a:latin typeface="Merriweather"/>
              <a:ea typeface="Merriweather"/>
              <a:cs typeface="Merriweather"/>
              <a:sym typeface="Merriweather"/>
            </a:endParaRPr>
          </a:p>
          <a:p>
            <a:pPr indent="0" lvl="0" marL="0" rtl="0" algn="l">
              <a:spcBef>
                <a:spcPts val="0"/>
              </a:spcBef>
              <a:spcAft>
                <a:spcPts val="0"/>
              </a:spcAft>
              <a:buNone/>
            </a:pPr>
            <a:r>
              <a:rPr b="1" lang="en" sz="1700">
                <a:solidFill>
                  <a:srgbClr val="833C0B"/>
                </a:solidFill>
                <a:latin typeface="Merriweather"/>
                <a:ea typeface="Merriweather"/>
                <a:cs typeface="Merriweather"/>
                <a:sym typeface="Merriweather"/>
              </a:rPr>
              <a:t>Postdoctoral Researcher</a:t>
            </a:r>
            <a:endParaRPr b="1" sz="1700">
              <a:solidFill>
                <a:srgbClr val="833C0B"/>
              </a:solidFill>
              <a:latin typeface="Merriweather"/>
              <a:ea typeface="Merriweather"/>
              <a:cs typeface="Merriweather"/>
              <a:sym typeface="Merriweather"/>
            </a:endParaRPr>
          </a:p>
          <a:p>
            <a:pPr indent="0" lvl="0" marL="0" rtl="0" algn="l">
              <a:spcBef>
                <a:spcPts val="0"/>
              </a:spcBef>
              <a:spcAft>
                <a:spcPts val="0"/>
              </a:spcAft>
              <a:buNone/>
            </a:pPr>
            <a:r>
              <a:rPr b="1" lang="en" sz="1700">
                <a:latin typeface="Merriweather"/>
                <a:ea typeface="Merriweather"/>
                <a:cs typeface="Merriweather"/>
                <a:sym typeface="Merriweather"/>
              </a:rPr>
              <a:t>Salk Institute / UC San Diego</a:t>
            </a:r>
            <a:endParaRPr b="1" sz="1700">
              <a:latin typeface="Merriweather"/>
              <a:ea typeface="Merriweather"/>
              <a:cs typeface="Merriweather"/>
              <a:sym typeface="Merriweather"/>
            </a:endParaRPr>
          </a:p>
          <a:p>
            <a:pPr indent="0" lvl="0" marL="0" rtl="0" algn="l">
              <a:spcBef>
                <a:spcPts val="0"/>
              </a:spcBef>
              <a:spcAft>
                <a:spcPts val="0"/>
              </a:spcAft>
              <a:buNone/>
            </a:pPr>
            <a:r>
              <a:rPr b="1" lang="en" sz="1700">
                <a:latin typeface="Merriweather"/>
                <a:ea typeface="Merriweather"/>
                <a:cs typeface="Merriweather"/>
                <a:sym typeface="Merriweather"/>
              </a:rPr>
              <a:t>2022-???</a:t>
            </a:r>
            <a:endParaRPr b="1" sz="1700">
              <a:latin typeface="Merriweather"/>
              <a:ea typeface="Merriweather"/>
              <a:cs typeface="Merriweather"/>
              <a:sym typeface="Merriweather"/>
            </a:endParaRPr>
          </a:p>
        </p:txBody>
      </p:sp>
      <p:sp>
        <p:nvSpPr>
          <p:cNvPr id="407" name="Google Shape;407;g2b303bf5d57_1_744"/>
          <p:cNvSpPr txBox="1"/>
          <p:nvPr/>
        </p:nvSpPr>
        <p:spPr>
          <a:xfrm>
            <a:off x="3571163" y="3637425"/>
            <a:ext cx="53958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833C0B"/>
                </a:solidFill>
                <a:latin typeface="Merriweather"/>
                <a:ea typeface="Merriweather"/>
                <a:cs typeface="Merriweather"/>
                <a:sym typeface="Merriweather"/>
              </a:rPr>
              <a:t>Research Interests:</a:t>
            </a:r>
            <a:endParaRPr b="1" sz="1700">
              <a:solidFill>
                <a:srgbClr val="833C0B"/>
              </a:solidFill>
              <a:latin typeface="Merriweather"/>
              <a:ea typeface="Merriweather"/>
              <a:cs typeface="Merriweather"/>
              <a:sym typeface="Merriweather"/>
            </a:endParaRPr>
          </a:p>
          <a:p>
            <a:pPr indent="0" lvl="0" marL="0" rtl="0" algn="l">
              <a:spcBef>
                <a:spcPts val="0"/>
              </a:spcBef>
              <a:spcAft>
                <a:spcPts val="0"/>
              </a:spcAft>
              <a:buNone/>
            </a:pPr>
            <a:r>
              <a:rPr b="1" lang="en" sz="1700">
                <a:solidFill>
                  <a:schemeClr val="dk1"/>
                </a:solidFill>
                <a:latin typeface="Merriweather"/>
                <a:ea typeface="Merriweather"/>
                <a:cs typeface="Merriweather"/>
                <a:sym typeface="Merriweather"/>
              </a:rPr>
              <a:t>Biomarkers for Neurodevelopmental Disorders</a:t>
            </a:r>
            <a:endParaRPr b="1" sz="1700">
              <a:solidFill>
                <a:schemeClr val="dk1"/>
              </a:solidFill>
              <a:latin typeface="Merriweather"/>
              <a:ea typeface="Merriweather"/>
              <a:cs typeface="Merriweather"/>
              <a:sym typeface="Merriweather"/>
            </a:endParaRPr>
          </a:p>
          <a:p>
            <a:pPr indent="0" lvl="0" marL="0" rtl="0" algn="l">
              <a:spcBef>
                <a:spcPts val="0"/>
              </a:spcBef>
              <a:spcAft>
                <a:spcPts val="0"/>
              </a:spcAft>
              <a:buNone/>
            </a:pPr>
            <a:r>
              <a:t/>
            </a:r>
            <a:endParaRPr b="1" sz="1700">
              <a:solidFill>
                <a:srgbClr val="833C0B"/>
              </a:solidFill>
              <a:latin typeface="Merriweather"/>
              <a:ea typeface="Merriweather"/>
              <a:cs typeface="Merriweather"/>
              <a:sym typeface="Merriweather"/>
            </a:endParaRPr>
          </a:p>
          <a:p>
            <a:pPr indent="0" lvl="0" marL="0" rtl="0" algn="l">
              <a:spcBef>
                <a:spcPts val="0"/>
              </a:spcBef>
              <a:spcAft>
                <a:spcPts val="0"/>
              </a:spcAft>
              <a:buNone/>
            </a:pPr>
            <a:r>
              <a:rPr b="1" lang="en" sz="1700">
                <a:solidFill>
                  <a:srgbClr val="833C0B"/>
                </a:solidFill>
                <a:latin typeface="Merriweather"/>
                <a:ea typeface="Merriweather"/>
                <a:cs typeface="Merriweather"/>
                <a:sym typeface="Merriweather"/>
              </a:rPr>
              <a:t>Career goal:</a:t>
            </a:r>
            <a:endParaRPr b="1" sz="1700">
              <a:solidFill>
                <a:srgbClr val="833C0B"/>
              </a:solidFill>
              <a:latin typeface="Merriweather"/>
              <a:ea typeface="Merriweather"/>
              <a:cs typeface="Merriweather"/>
              <a:sym typeface="Merriweather"/>
            </a:endParaRPr>
          </a:p>
          <a:p>
            <a:pPr indent="0" lvl="0" marL="0" rtl="0" algn="l">
              <a:spcBef>
                <a:spcPts val="0"/>
              </a:spcBef>
              <a:spcAft>
                <a:spcPts val="0"/>
              </a:spcAft>
              <a:buNone/>
            </a:pPr>
            <a:r>
              <a:rPr b="1" lang="en" sz="1700">
                <a:solidFill>
                  <a:schemeClr val="dk1"/>
                </a:solidFill>
                <a:latin typeface="Merriweather"/>
                <a:ea typeface="Merriweather"/>
                <a:cs typeface="Merriweather"/>
                <a:sym typeface="Merriweather"/>
              </a:rPr>
              <a:t>Academic Research</a:t>
            </a:r>
            <a:endParaRPr b="1" sz="1700">
              <a:solidFill>
                <a:schemeClr val="dk1"/>
              </a:solidFill>
              <a:latin typeface="Merriweather"/>
              <a:ea typeface="Merriweather"/>
              <a:cs typeface="Merriweather"/>
              <a:sym typeface="Merriweather"/>
            </a:endParaRPr>
          </a:p>
        </p:txBody>
      </p:sp>
      <p:pic>
        <p:nvPicPr>
          <p:cNvPr id="408" name="Google Shape;408;g2b303bf5d57_1_744"/>
          <p:cNvPicPr preferRelativeResize="0"/>
          <p:nvPr/>
        </p:nvPicPr>
        <p:blipFill rotWithShape="1">
          <a:blip r:embed="rId3">
            <a:alphaModFix/>
          </a:blip>
          <a:srcRect b="44952" l="68927" r="0" t="0"/>
          <a:stretch/>
        </p:blipFill>
        <p:spPr>
          <a:xfrm>
            <a:off x="5615625" y="690250"/>
            <a:ext cx="3274600" cy="282965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g2b35917715e_0_159"/>
          <p:cNvSpPr txBox="1"/>
          <p:nvPr>
            <p:ph type="title"/>
          </p:nvPr>
        </p:nvSpPr>
        <p:spPr>
          <a:xfrm>
            <a:off x="311700" y="1916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accent1"/>
                </a:solidFill>
                <a:latin typeface="Merriweather"/>
                <a:ea typeface="Merriweather"/>
                <a:cs typeface="Merriweather"/>
                <a:sym typeface="Merriweather"/>
              </a:rPr>
              <a:t>Application components: Statement</a:t>
            </a:r>
            <a:endParaRPr>
              <a:solidFill>
                <a:schemeClr val="accent1"/>
              </a:solidFill>
              <a:latin typeface="Merriweather"/>
              <a:ea typeface="Merriweather"/>
              <a:cs typeface="Merriweather"/>
              <a:sym typeface="Merriweather"/>
            </a:endParaRPr>
          </a:p>
        </p:txBody>
      </p:sp>
      <p:sp>
        <p:nvSpPr>
          <p:cNvPr id="622" name="Google Shape;622;g2b35917715e_0_159"/>
          <p:cNvSpPr txBox="1"/>
          <p:nvPr/>
        </p:nvSpPr>
        <p:spPr>
          <a:xfrm>
            <a:off x="740100" y="1169725"/>
            <a:ext cx="7663800" cy="2866800"/>
          </a:xfrm>
          <a:prstGeom prst="rect">
            <a:avLst/>
          </a:prstGeom>
          <a:noFill/>
          <a:ln>
            <a:noFill/>
          </a:ln>
        </p:spPr>
        <p:txBody>
          <a:bodyPr anchorCtr="0" anchor="t" bIns="91425" lIns="91425" spcFirstLastPara="1" rIns="91425" wrap="square" tIns="91425">
            <a:spAutoFit/>
          </a:bodyPr>
          <a:lstStyle/>
          <a:p>
            <a:pPr indent="-358775" lvl="0" marL="457200" rtl="0" algn="l">
              <a:lnSpc>
                <a:spcPct val="150000"/>
              </a:lnSpc>
              <a:spcBef>
                <a:spcPts val="0"/>
              </a:spcBef>
              <a:spcAft>
                <a:spcPts val="0"/>
              </a:spcAft>
              <a:buClr>
                <a:srgbClr val="222222"/>
              </a:buClr>
              <a:buSzPts val="2050"/>
              <a:buFont typeface="Merriweather"/>
              <a:buChar char="●"/>
            </a:pPr>
            <a:r>
              <a:rPr lang="en" sz="2050">
                <a:solidFill>
                  <a:srgbClr val="222222"/>
                </a:solidFill>
                <a:highlight>
                  <a:srgbClr val="FFFFFF"/>
                </a:highlight>
                <a:latin typeface="Merriweather"/>
                <a:ea typeface="Merriweather"/>
                <a:cs typeface="Merriweather"/>
                <a:sym typeface="Merriweather"/>
              </a:rPr>
              <a:t>Key elements to include in your statement:</a:t>
            </a:r>
            <a:endParaRPr sz="2050">
              <a:solidFill>
                <a:srgbClr val="222222"/>
              </a:solidFill>
              <a:highlight>
                <a:srgbClr val="FFFFFF"/>
              </a:highlight>
              <a:latin typeface="Merriweather"/>
              <a:ea typeface="Merriweather"/>
              <a:cs typeface="Merriweather"/>
              <a:sym typeface="Merriweather"/>
            </a:endParaRPr>
          </a:p>
          <a:p>
            <a:pPr indent="-358775" lvl="1" marL="914400" rtl="0" algn="l">
              <a:lnSpc>
                <a:spcPct val="150000"/>
              </a:lnSpc>
              <a:spcBef>
                <a:spcPts val="0"/>
              </a:spcBef>
              <a:spcAft>
                <a:spcPts val="0"/>
              </a:spcAft>
              <a:buClr>
                <a:srgbClr val="222222"/>
              </a:buClr>
              <a:buSzPts val="2050"/>
              <a:buFont typeface="Merriweather"/>
              <a:buChar char="○"/>
            </a:pPr>
            <a:r>
              <a:rPr lang="en" sz="2050">
                <a:solidFill>
                  <a:srgbClr val="222222"/>
                </a:solidFill>
                <a:highlight>
                  <a:srgbClr val="FFFFFF"/>
                </a:highlight>
                <a:latin typeface="Merriweather"/>
                <a:ea typeface="Merriweather"/>
                <a:cs typeface="Merriweather"/>
                <a:sym typeface="Merriweather"/>
              </a:rPr>
              <a:t>Who are you? </a:t>
            </a:r>
            <a:endParaRPr sz="2050">
              <a:solidFill>
                <a:srgbClr val="222222"/>
              </a:solidFill>
              <a:highlight>
                <a:srgbClr val="FFFFFF"/>
              </a:highlight>
              <a:latin typeface="Merriweather"/>
              <a:ea typeface="Merriweather"/>
              <a:cs typeface="Merriweather"/>
              <a:sym typeface="Merriweather"/>
            </a:endParaRPr>
          </a:p>
          <a:p>
            <a:pPr indent="-358775" lvl="1" marL="914400" rtl="0" algn="l">
              <a:lnSpc>
                <a:spcPct val="150000"/>
              </a:lnSpc>
              <a:spcBef>
                <a:spcPts val="0"/>
              </a:spcBef>
              <a:spcAft>
                <a:spcPts val="0"/>
              </a:spcAft>
              <a:buClr>
                <a:srgbClr val="222222"/>
              </a:buClr>
              <a:buSzPts val="2050"/>
              <a:buFont typeface="Merriweather"/>
              <a:buChar char="○"/>
            </a:pPr>
            <a:r>
              <a:rPr lang="en" sz="2050">
                <a:solidFill>
                  <a:srgbClr val="222222"/>
                </a:solidFill>
                <a:highlight>
                  <a:srgbClr val="FFFFFF"/>
                </a:highlight>
                <a:latin typeface="Merriweather"/>
                <a:ea typeface="Merriweather"/>
                <a:cs typeface="Merriweather"/>
                <a:sym typeface="Merriweather"/>
              </a:rPr>
              <a:t>What have you accomplished?</a:t>
            </a:r>
            <a:endParaRPr sz="2050">
              <a:solidFill>
                <a:srgbClr val="222222"/>
              </a:solidFill>
              <a:highlight>
                <a:srgbClr val="FFFFFF"/>
              </a:highlight>
              <a:latin typeface="Merriweather"/>
              <a:ea typeface="Merriweather"/>
              <a:cs typeface="Merriweather"/>
              <a:sym typeface="Merriweather"/>
            </a:endParaRPr>
          </a:p>
          <a:p>
            <a:pPr indent="-358775" lvl="1" marL="914400" rtl="0" algn="l">
              <a:lnSpc>
                <a:spcPct val="150000"/>
              </a:lnSpc>
              <a:spcBef>
                <a:spcPts val="0"/>
              </a:spcBef>
              <a:spcAft>
                <a:spcPts val="0"/>
              </a:spcAft>
              <a:buClr>
                <a:srgbClr val="222222"/>
              </a:buClr>
              <a:buSzPts val="2050"/>
              <a:buFont typeface="Merriweather"/>
              <a:buChar char="○"/>
            </a:pPr>
            <a:r>
              <a:rPr lang="en" sz="2050">
                <a:solidFill>
                  <a:srgbClr val="222222"/>
                </a:solidFill>
                <a:highlight>
                  <a:srgbClr val="FFFFFF"/>
                </a:highlight>
                <a:latin typeface="Merriweather"/>
                <a:ea typeface="Merriweather"/>
                <a:cs typeface="Merriweather"/>
                <a:sym typeface="Merriweather"/>
              </a:rPr>
              <a:t>Why are you applying?</a:t>
            </a:r>
            <a:endParaRPr sz="2050">
              <a:solidFill>
                <a:srgbClr val="222222"/>
              </a:solidFill>
              <a:highlight>
                <a:srgbClr val="FFFFFF"/>
              </a:highlight>
              <a:latin typeface="Merriweather"/>
              <a:ea typeface="Merriweather"/>
              <a:cs typeface="Merriweather"/>
              <a:sym typeface="Merriweather"/>
            </a:endParaRPr>
          </a:p>
          <a:p>
            <a:pPr indent="-358775" lvl="1" marL="914400" rtl="0" algn="l">
              <a:lnSpc>
                <a:spcPct val="150000"/>
              </a:lnSpc>
              <a:spcBef>
                <a:spcPts val="0"/>
              </a:spcBef>
              <a:spcAft>
                <a:spcPts val="0"/>
              </a:spcAft>
              <a:buClr>
                <a:srgbClr val="222222"/>
              </a:buClr>
              <a:buSzPts val="2050"/>
              <a:buFont typeface="Merriweather"/>
              <a:buChar char="○"/>
            </a:pPr>
            <a:r>
              <a:rPr lang="en" sz="2050">
                <a:solidFill>
                  <a:srgbClr val="222222"/>
                </a:solidFill>
                <a:highlight>
                  <a:srgbClr val="FFFFFF"/>
                </a:highlight>
                <a:latin typeface="Merriweather"/>
                <a:ea typeface="Merriweather"/>
                <a:cs typeface="Merriweather"/>
                <a:sym typeface="Merriweather"/>
              </a:rPr>
              <a:t>How will you contribute to the research groups you are interested in? Why these groups?</a:t>
            </a:r>
            <a:endParaRPr sz="2050">
              <a:solidFill>
                <a:srgbClr val="222222"/>
              </a:solidFill>
              <a:highlight>
                <a:srgbClr val="FFFFFF"/>
              </a:highlight>
              <a:latin typeface="Merriweather"/>
              <a:ea typeface="Merriweather"/>
              <a:cs typeface="Merriweather"/>
              <a:sym typeface="Merriweathe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g2b35917715e_0_164"/>
          <p:cNvSpPr txBox="1"/>
          <p:nvPr>
            <p:ph type="title"/>
          </p:nvPr>
        </p:nvSpPr>
        <p:spPr>
          <a:xfrm>
            <a:off x="311700" y="1916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accent1"/>
                </a:solidFill>
                <a:latin typeface="Merriweather"/>
                <a:ea typeface="Merriweather"/>
                <a:cs typeface="Merriweather"/>
                <a:sym typeface="Merriweather"/>
              </a:rPr>
              <a:t>Statement: Who are you?</a:t>
            </a:r>
            <a:endParaRPr>
              <a:solidFill>
                <a:schemeClr val="accent1"/>
              </a:solidFill>
              <a:latin typeface="Merriweather"/>
              <a:ea typeface="Merriweather"/>
              <a:cs typeface="Merriweather"/>
              <a:sym typeface="Merriweather"/>
            </a:endParaRPr>
          </a:p>
        </p:txBody>
      </p:sp>
      <p:sp>
        <p:nvSpPr>
          <p:cNvPr id="628" name="Google Shape;628;g2b35917715e_0_164"/>
          <p:cNvSpPr txBox="1"/>
          <p:nvPr/>
        </p:nvSpPr>
        <p:spPr>
          <a:xfrm>
            <a:off x="492600" y="987425"/>
            <a:ext cx="8339700" cy="3197700"/>
          </a:xfrm>
          <a:prstGeom prst="rect">
            <a:avLst/>
          </a:prstGeom>
          <a:noFill/>
          <a:ln>
            <a:noFill/>
          </a:ln>
        </p:spPr>
        <p:txBody>
          <a:bodyPr anchorCtr="0" anchor="t" bIns="91425" lIns="91425" spcFirstLastPara="1" rIns="91425" wrap="square" tIns="91425">
            <a:spAutoFit/>
          </a:bodyPr>
          <a:lstStyle/>
          <a:p>
            <a:pPr indent="-314325" lvl="0" marL="457200" rtl="0" algn="l">
              <a:lnSpc>
                <a:spcPct val="150000"/>
              </a:lnSpc>
              <a:spcBef>
                <a:spcPts val="0"/>
              </a:spcBef>
              <a:spcAft>
                <a:spcPts val="0"/>
              </a:spcAft>
              <a:buClr>
                <a:srgbClr val="222222"/>
              </a:buClr>
              <a:buSzPts val="1350"/>
              <a:buFont typeface="Merriweather"/>
              <a:buChar char="●"/>
            </a:pPr>
            <a:r>
              <a:rPr lang="en" sz="1350">
                <a:solidFill>
                  <a:srgbClr val="222222"/>
                </a:solidFill>
                <a:highlight>
                  <a:srgbClr val="FFFFFF"/>
                </a:highlight>
                <a:latin typeface="Merriweather"/>
                <a:ea typeface="Merriweather"/>
                <a:cs typeface="Merriweather"/>
                <a:sym typeface="Merriweather"/>
              </a:rPr>
              <a:t>Use stories to show your personal connection to science and how your lived experiences can uniquely drive new insights. </a:t>
            </a:r>
            <a:endParaRPr sz="1350">
              <a:solidFill>
                <a:srgbClr val="222222"/>
              </a:solidFill>
              <a:highlight>
                <a:srgbClr val="FFFFFF"/>
              </a:highlight>
              <a:latin typeface="Merriweather"/>
              <a:ea typeface="Merriweather"/>
              <a:cs typeface="Merriweather"/>
              <a:sym typeface="Merriweather"/>
            </a:endParaRPr>
          </a:p>
          <a:p>
            <a:pPr indent="-314325" lvl="1" marL="914400" rtl="0" algn="l">
              <a:lnSpc>
                <a:spcPct val="150000"/>
              </a:lnSpc>
              <a:spcBef>
                <a:spcPts val="0"/>
              </a:spcBef>
              <a:spcAft>
                <a:spcPts val="0"/>
              </a:spcAft>
              <a:buClr>
                <a:srgbClr val="222222"/>
              </a:buClr>
              <a:buSzPts val="1350"/>
              <a:buFont typeface="Merriweather"/>
              <a:buChar char="○"/>
            </a:pPr>
            <a:r>
              <a:rPr lang="en" sz="1350">
                <a:solidFill>
                  <a:srgbClr val="222222"/>
                </a:solidFill>
                <a:highlight>
                  <a:srgbClr val="FFFFFF"/>
                </a:highlight>
                <a:latin typeface="Merriweather"/>
                <a:ea typeface="Merriweather"/>
                <a:cs typeface="Merriweather"/>
                <a:sym typeface="Merriweather"/>
              </a:rPr>
              <a:t>What life experiences motivated you to pursue a science career? </a:t>
            </a:r>
            <a:endParaRPr sz="1350">
              <a:solidFill>
                <a:srgbClr val="222222"/>
              </a:solidFill>
              <a:highlight>
                <a:srgbClr val="FFFFFF"/>
              </a:highlight>
              <a:latin typeface="Merriweather"/>
              <a:ea typeface="Merriweather"/>
              <a:cs typeface="Merriweather"/>
              <a:sym typeface="Merriweather"/>
            </a:endParaRPr>
          </a:p>
          <a:p>
            <a:pPr indent="-314325" lvl="1" marL="914400" rtl="0" algn="l">
              <a:lnSpc>
                <a:spcPct val="150000"/>
              </a:lnSpc>
              <a:spcBef>
                <a:spcPts val="0"/>
              </a:spcBef>
              <a:spcAft>
                <a:spcPts val="0"/>
              </a:spcAft>
              <a:buClr>
                <a:srgbClr val="222222"/>
              </a:buClr>
              <a:buSzPts val="1350"/>
              <a:buFont typeface="Merriweather"/>
              <a:buChar char="○"/>
            </a:pPr>
            <a:r>
              <a:rPr lang="en" sz="1350">
                <a:solidFill>
                  <a:srgbClr val="222222"/>
                </a:solidFill>
                <a:highlight>
                  <a:srgbClr val="FFFFFF"/>
                </a:highlight>
                <a:latin typeface="Merriweather"/>
                <a:ea typeface="Merriweather"/>
                <a:cs typeface="Merriweather"/>
                <a:sym typeface="Merriweather"/>
              </a:rPr>
              <a:t>What barriers have you faced in pursuit of your career goals?</a:t>
            </a:r>
            <a:endParaRPr sz="1350">
              <a:solidFill>
                <a:srgbClr val="222222"/>
              </a:solidFill>
              <a:highlight>
                <a:srgbClr val="FFFFFF"/>
              </a:highlight>
              <a:latin typeface="Merriweather"/>
              <a:ea typeface="Merriweather"/>
              <a:cs typeface="Merriweather"/>
              <a:sym typeface="Merriweather"/>
            </a:endParaRPr>
          </a:p>
          <a:p>
            <a:pPr indent="-314325" lvl="1" marL="914400" rtl="0" algn="l">
              <a:lnSpc>
                <a:spcPct val="150000"/>
              </a:lnSpc>
              <a:spcBef>
                <a:spcPts val="0"/>
              </a:spcBef>
              <a:spcAft>
                <a:spcPts val="0"/>
              </a:spcAft>
              <a:buClr>
                <a:srgbClr val="222222"/>
              </a:buClr>
              <a:buSzPts val="1350"/>
              <a:buFont typeface="Merriweather"/>
              <a:buChar char="○"/>
            </a:pPr>
            <a:r>
              <a:rPr lang="en" sz="1350">
                <a:solidFill>
                  <a:srgbClr val="222222"/>
                </a:solidFill>
                <a:highlight>
                  <a:srgbClr val="FFFFFF"/>
                </a:highlight>
                <a:latin typeface="Merriweather"/>
                <a:ea typeface="Merriweather"/>
                <a:cs typeface="Merriweather"/>
                <a:sym typeface="Merriweather"/>
              </a:rPr>
              <a:t>What drives your science? Is it your will to do good in the world, your curiosity and love of understanding?</a:t>
            </a:r>
            <a:endParaRPr sz="1350">
              <a:solidFill>
                <a:srgbClr val="222222"/>
              </a:solidFill>
              <a:highlight>
                <a:srgbClr val="FFFFFF"/>
              </a:highlight>
              <a:latin typeface="Merriweather"/>
              <a:ea typeface="Merriweather"/>
              <a:cs typeface="Merriweather"/>
              <a:sym typeface="Merriweather"/>
            </a:endParaRPr>
          </a:p>
          <a:p>
            <a:pPr indent="-314325" lvl="0" marL="457200" rtl="0" algn="l">
              <a:lnSpc>
                <a:spcPct val="150000"/>
              </a:lnSpc>
              <a:spcBef>
                <a:spcPts val="0"/>
              </a:spcBef>
              <a:spcAft>
                <a:spcPts val="0"/>
              </a:spcAft>
              <a:buClr>
                <a:srgbClr val="222222"/>
              </a:buClr>
              <a:buSzPts val="1350"/>
              <a:buFont typeface="Merriweather"/>
              <a:buChar char="●"/>
            </a:pPr>
            <a:r>
              <a:rPr lang="en" sz="1350">
                <a:solidFill>
                  <a:srgbClr val="222222"/>
                </a:solidFill>
                <a:highlight>
                  <a:srgbClr val="FFFFFF"/>
                </a:highlight>
                <a:latin typeface="Merriweather"/>
                <a:ea typeface="Merriweather"/>
                <a:cs typeface="Merriweather"/>
                <a:sym typeface="Merriweather"/>
              </a:rPr>
              <a:t>Describe how you have gone out of your way to get experience in science.</a:t>
            </a:r>
            <a:endParaRPr sz="1350">
              <a:solidFill>
                <a:srgbClr val="222222"/>
              </a:solidFill>
              <a:highlight>
                <a:srgbClr val="FFFFFF"/>
              </a:highlight>
              <a:latin typeface="Merriweather"/>
              <a:ea typeface="Merriweather"/>
              <a:cs typeface="Merriweather"/>
              <a:sym typeface="Merriweather"/>
            </a:endParaRPr>
          </a:p>
          <a:p>
            <a:pPr indent="-314325" lvl="1" marL="914400" rtl="0" algn="l">
              <a:lnSpc>
                <a:spcPct val="150000"/>
              </a:lnSpc>
              <a:spcBef>
                <a:spcPts val="0"/>
              </a:spcBef>
              <a:spcAft>
                <a:spcPts val="0"/>
              </a:spcAft>
              <a:buClr>
                <a:srgbClr val="222222"/>
              </a:buClr>
              <a:buSzPts val="1350"/>
              <a:buFont typeface="Merriweather"/>
              <a:buChar char="○"/>
            </a:pPr>
            <a:r>
              <a:rPr lang="en" sz="1350">
                <a:solidFill>
                  <a:srgbClr val="222222"/>
                </a:solidFill>
                <a:highlight>
                  <a:srgbClr val="FFFFFF"/>
                </a:highlight>
                <a:latin typeface="Merriweather"/>
                <a:ea typeface="Merriweather"/>
                <a:cs typeface="Merriweather"/>
                <a:sym typeface="Merriweather"/>
              </a:rPr>
              <a:t>What steps did you first take to gain career experience?</a:t>
            </a:r>
            <a:endParaRPr sz="1350">
              <a:solidFill>
                <a:srgbClr val="222222"/>
              </a:solidFill>
              <a:highlight>
                <a:srgbClr val="FFFFFF"/>
              </a:highlight>
              <a:latin typeface="Merriweather"/>
              <a:ea typeface="Merriweather"/>
              <a:cs typeface="Merriweather"/>
              <a:sym typeface="Merriweather"/>
            </a:endParaRPr>
          </a:p>
          <a:p>
            <a:pPr indent="-314325" lvl="1" marL="914400" rtl="0" algn="l">
              <a:lnSpc>
                <a:spcPct val="150000"/>
              </a:lnSpc>
              <a:spcBef>
                <a:spcPts val="0"/>
              </a:spcBef>
              <a:spcAft>
                <a:spcPts val="0"/>
              </a:spcAft>
              <a:buClr>
                <a:srgbClr val="222222"/>
              </a:buClr>
              <a:buSzPts val="1350"/>
              <a:buFont typeface="Merriweather"/>
              <a:buChar char="○"/>
            </a:pPr>
            <a:r>
              <a:rPr lang="en" sz="1350">
                <a:solidFill>
                  <a:srgbClr val="222222"/>
                </a:solidFill>
                <a:highlight>
                  <a:srgbClr val="FFFFFF"/>
                </a:highlight>
                <a:latin typeface="Merriweather"/>
                <a:ea typeface="Merriweather"/>
                <a:cs typeface="Merriweather"/>
                <a:sym typeface="Merriweather"/>
              </a:rPr>
              <a:t>What led you down this career path? </a:t>
            </a:r>
            <a:endParaRPr sz="1350">
              <a:solidFill>
                <a:srgbClr val="222222"/>
              </a:solidFill>
              <a:highlight>
                <a:srgbClr val="FFFFFF"/>
              </a:highlight>
              <a:latin typeface="Merriweather"/>
              <a:ea typeface="Merriweather"/>
              <a:cs typeface="Merriweather"/>
              <a:sym typeface="Merriweather"/>
            </a:endParaRPr>
          </a:p>
          <a:p>
            <a:pPr indent="-314325" lvl="1" marL="914400" rtl="0" algn="l">
              <a:lnSpc>
                <a:spcPct val="150000"/>
              </a:lnSpc>
              <a:spcBef>
                <a:spcPts val="0"/>
              </a:spcBef>
              <a:spcAft>
                <a:spcPts val="0"/>
              </a:spcAft>
              <a:buClr>
                <a:srgbClr val="222222"/>
              </a:buClr>
              <a:buSzPts val="1350"/>
              <a:buFont typeface="Merriweather"/>
              <a:buChar char="○"/>
            </a:pPr>
            <a:r>
              <a:rPr lang="en" sz="1350">
                <a:solidFill>
                  <a:srgbClr val="222222"/>
                </a:solidFill>
                <a:highlight>
                  <a:srgbClr val="FFFFFF"/>
                </a:highlight>
                <a:latin typeface="Merriweather"/>
                <a:ea typeface="Merriweather"/>
                <a:cs typeface="Merriweather"/>
                <a:sym typeface="Merriweather"/>
              </a:rPr>
              <a:t>What are the questions that drive you and your science, and why are they important? </a:t>
            </a:r>
            <a:endParaRPr sz="1350">
              <a:solidFill>
                <a:srgbClr val="222222"/>
              </a:solidFill>
              <a:highlight>
                <a:srgbClr val="FFFFFF"/>
              </a:highlight>
              <a:latin typeface="Merriweather"/>
              <a:ea typeface="Merriweather"/>
              <a:cs typeface="Merriweather"/>
              <a:sym typeface="Merriweathe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2" name="Shape 632"/>
        <p:cNvGrpSpPr/>
        <p:nvPr/>
      </p:nvGrpSpPr>
      <p:grpSpPr>
        <a:xfrm>
          <a:off x="0" y="0"/>
          <a:ext cx="0" cy="0"/>
          <a:chOff x="0" y="0"/>
          <a:chExt cx="0" cy="0"/>
        </a:xfrm>
      </p:grpSpPr>
      <p:sp>
        <p:nvSpPr>
          <p:cNvPr id="633" name="Google Shape;633;g2b35917715e_0_191"/>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solidFill>
                <a:schemeClr val="lt1"/>
              </a:solidFill>
              <a:latin typeface="Merriweather"/>
              <a:ea typeface="Merriweather"/>
              <a:cs typeface="Merriweather"/>
              <a:sym typeface="Merriweather"/>
            </a:endParaRPr>
          </a:p>
        </p:txBody>
      </p:sp>
      <p:sp>
        <p:nvSpPr>
          <p:cNvPr id="634" name="Google Shape;634;g2b35917715e_0_191"/>
          <p:cNvSpPr/>
          <p:nvPr/>
        </p:nvSpPr>
        <p:spPr>
          <a:xfrm flipH="1" rot="-2700000">
            <a:off x="-281616" y="-190460"/>
            <a:ext cx="1369875" cy="1032099"/>
          </a:xfrm>
          <a:custGeom>
            <a:rect b="b" l="l" r="r" t="t"/>
            <a:pathLst>
              <a:path extrusionOk="0" h="1376989" w="1827638">
                <a:moveTo>
                  <a:pt x="0" y="987379"/>
                </a:moveTo>
                <a:lnTo>
                  <a:pt x="987379" y="0"/>
                </a:lnTo>
                <a:lnTo>
                  <a:pt x="1827638" y="840260"/>
                </a:lnTo>
                <a:lnTo>
                  <a:pt x="1827638" y="1376989"/>
                </a:lnTo>
                <a:lnTo>
                  <a:pt x="0" y="1376989"/>
                </a:lnTo>
                <a:close/>
              </a:path>
            </a:pathLst>
          </a:custGeom>
          <a:solidFill>
            <a:schemeClr val="accent1">
              <a:alpha val="2902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solidFill>
                <a:schemeClr val="lt1"/>
              </a:solidFill>
              <a:latin typeface="Merriweather"/>
              <a:ea typeface="Merriweather"/>
              <a:cs typeface="Merriweather"/>
              <a:sym typeface="Merriweather"/>
            </a:endParaRPr>
          </a:p>
        </p:txBody>
      </p:sp>
      <p:sp>
        <p:nvSpPr>
          <p:cNvPr id="635" name="Google Shape;635;g2b35917715e_0_191"/>
          <p:cNvSpPr/>
          <p:nvPr/>
        </p:nvSpPr>
        <p:spPr>
          <a:xfrm flipH="1" rot="-2700000">
            <a:off x="668701" y="316622"/>
            <a:ext cx="484085" cy="484085"/>
          </a:xfrm>
          <a:prstGeom prst="rect">
            <a:avLst/>
          </a:prstGeom>
          <a:solidFill>
            <a:schemeClr val="accent1">
              <a:alpha val="2902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solidFill>
                <a:schemeClr val="lt1"/>
              </a:solidFill>
              <a:latin typeface="Merriweather"/>
              <a:ea typeface="Merriweather"/>
              <a:cs typeface="Merriweather"/>
              <a:sym typeface="Merriweather"/>
            </a:endParaRPr>
          </a:p>
        </p:txBody>
      </p:sp>
      <p:sp>
        <p:nvSpPr>
          <p:cNvPr id="636" name="Google Shape;636;g2b35917715e_0_191"/>
          <p:cNvSpPr/>
          <p:nvPr/>
        </p:nvSpPr>
        <p:spPr>
          <a:xfrm flipH="1" rot="-2700000">
            <a:off x="7532673" y="491329"/>
            <a:ext cx="515481" cy="515481"/>
          </a:xfrm>
          <a:prstGeom prst="rect">
            <a:avLst/>
          </a:prstGeom>
          <a:solidFill>
            <a:schemeClr val="accent4">
              <a:alpha val="2902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solidFill>
                <a:schemeClr val="lt1"/>
              </a:solidFill>
              <a:latin typeface="Merriweather"/>
              <a:ea typeface="Merriweather"/>
              <a:cs typeface="Merriweather"/>
              <a:sym typeface="Merriweather"/>
            </a:endParaRPr>
          </a:p>
        </p:txBody>
      </p:sp>
      <p:sp>
        <p:nvSpPr>
          <p:cNvPr id="637" name="Google Shape;637;g2b35917715e_0_191"/>
          <p:cNvSpPr/>
          <p:nvPr/>
        </p:nvSpPr>
        <p:spPr>
          <a:xfrm flipH="1" rot="10800000">
            <a:off x="7017482" y="0"/>
            <a:ext cx="2126518" cy="1110628"/>
          </a:xfrm>
          <a:custGeom>
            <a:rect b="b" l="l" r="r" t="t"/>
            <a:pathLst>
              <a:path extrusionOk="0" h="1480837" w="2835357">
                <a:moveTo>
                  <a:pt x="2835357" y="1480837"/>
                </a:moveTo>
                <a:lnTo>
                  <a:pt x="0" y="1480837"/>
                </a:lnTo>
                <a:lnTo>
                  <a:pt x="1552727" y="0"/>
                </a:lnTo>
                <a:lnTo>
                  <a:pt x="2835357" y="1223245"/>
                </a:lnTo>
                <a:close/>
              </a:path>
            </a:pathLst>
          </a:custGeom>
          <a:solidFill>
            <a:schemeClr val="accent4">
              <a:alpha val="2902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solidFill>
                <a:schemeClr val="lt1"/>
              </a:solidFill>
              <a:latin typeface="Merriweather"/>
              <a:ea typeface="Merriweather"/>
              <a:cs typeface="Merriweather"/>
              <a:sym typeface="Merriweather"/>
            </a:endParaRPr>
          </a:p>
        </p:txBody>
      </p:sp>
      <p:sp>
        <p:nvSpPr>
          <p:cNvPr id="638" name="Google Shape;638;g2b35917715e_0_191"/>
          <p:cNvSpPr/>
          <p:nvPr/>
        </p:nvSpPr>
        <p:spPr>
          <a:xfrm flipH="1">
            <a:off x="5982343" y="4586626"/>
            <a:ext cx="1120800" cy="556800"/>
          </a:xfrm>
          <a:prstGeom prst="triangle">
            <a:avLst>
              <a:gd fmla="val 50000" name="adj"/>
            </a:avLst>
          </a:prstGeom>
          <a:solidFill>
            <a:schemeClr val="accent1">
              <a:alpha val="2902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solidFill>
                <a:schemeClr val="lt1"/>
              </a:solidFill>
              <a:latin typeface="Merriweather"/>
              <a:ea typeface="Merriweather"/>
              <a:cs typeface="Merriweather"/>
              <a:sym typeface="Merriweather"/>
            </a:endParaRPr>
          </a:p>
        </p:txBody>
      </p:sp>
      <p:sp>
        <p:nvSpPr>
          <p:cNvPr id="639" name="Google Shape;639;g2b35917715e_0_191"/>
          <p:cNvSpPr/>
          <p:nvPr/>
        </p:nvSpPr>
        <p:spPr>
          <a:xfrm flipH="1">
            <a:off x="5703137" y="4839857"/>
            <a:ext cx="611100" cy="303900"/>
          </a:xfrm>
          <a:prstGeom prst="triangle">
            <a:avLst>
              <a:gd fmla="val 50000" name="adj"/>
            </a:avLst>
          </a:prstGeom>
          <a:solidFill>
            <a:schemeClr val="accent1">
              <a:alpha val="2902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solidFill>
                <a:schemeClr val="lt1"/>
              </a:solidFill>
              <a:latin typeface="Merriweather"/>
              <a:ea typeface="Merriweather"/>
              <a:cs typeface="Merriweather"/>
              <a:sym typeface="Merriweather"/>
            </a:endParaRPr>
          </a:p>
        </p:txBody>
      </p:sp>
      <p:sp>
        <p:nvSpPr>
          <p:cNvPr id="640" name="Google Shape;640;g2b35917715e_0_191"/>
          <p:cNvSpPr/>
          <p:nvPr/>
        </p:nvSpPr>
        <p:spPr>
          <a:xfrm>
            <a:off x="1940839" y="1061898"/>
            <a:ext cx="4572000" cy="900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chemeClr val="dk1"/>
                </a:solidFill>
                <a:latin typeface="Merriweather"/>
                <a:ea typeface="Merriweather"/>
                <a:cs typeface="Merriweather"/>
                <a:sym typeface="Merriweather"/>
              </a:rPr>
              <a:t>“I love science. I love to study it, to breath it, to be it. Science is the foundation for all that we are. I have worked long hours pursuing my goal to become a </a:t>
            </a:r>
            <a:r>
              <a:rPr lang="en">
                <a:solidFill>
                  <a:schemeClr val="dk1"/>
                </a:solidFill>
                <a:latin typeface="Merriweather"/>
                <a:ea typeface="Merriweather"/>
                <a:cs typeface="Merriweather"/>
                <a:sym typeface="Merriweather"/>
              </a:rPr>
              <a:t>scientist</a:t>
            </a:r>
            <a:r>
              <a:rPr i="0" lang="en" sz="1400" u="none" cap="none" strike="noStrike">
                <a:solidFill>
                  <a:schemeClr val="dk1"/>
                </a:solidFill>
                <a:latin typeface="Merriweather"/>
                <a:ea typeface="Merriweather"/>
                <a:cs typeface="Merriweather"/>
                <a:sym typeface="Merriweather"/>
              </a:rPr>
              <a:t>.“</a:t>
            </a:r>
            <a:endParaRPr i="0" sz="1100" u="none" cap="none" strike="noStrike">
              <a:solidFill>
                <a:srgbClr val="000000"/>
              </a:solidFill>
              <a:latin typeface="Merriweather"/>
              <a:ea typeface="Merriweather"/>
              <a:cs typeface="Merriweather"/>
              <a:sym typeface="Merriweather"/>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chemeClr val="dk1"/>
              </a:solidFill>
              <a:latin typeface="Merriweather"/>
              <a:ea typeface="Merriweather"/>
              <a:cs typeface="Merriweather"/>
              <a:sym typeface="Merriweather"/>
            </a:endParaRPr>
          </a:p>
        </p:txBody>
      </p:sp>
      <p:sp>
        <p:nvSpPr>
          <p:cNvPr id="641" name="Google Shape;641;g2b35917715e_0_191"/>
          <p:cNvSpPr/>
          <p:nvPr/>
        </p:nvSpPr>
        <p:spPr>
          <a:xfrm>
            <a:off x="1436194" y="344824"/>
            <a:ext cx="5806500" cy="484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333333"/>
                </a:solidFill>
                <a:latin typeface="Merriweather"/>
                <a:ea typeface="Merriweather"/>
                <a:cs typeface="Merriweather"/>
                <a:sym typeface="Merriweather"/>
              </a:rPr>
              <a:t>Demonstrate everything by example; don’t say directly that you’re a persistent person, show it.</a:t>
            </a:r>
            <a:endParaRPr i="0" sz="1400" u="none" cap="none" strike="noStrike">
              <a:solidFill>
                <a:schemeClr val="dk1"/>
              </a:solidFill>
              <a:latin typeface="Merriweather"/>
              <a:ea typeface="Merriweather"/>
              <a:cs typeface="Merriweather"/>
              <a:sym typeface="Merriweather"/>
            </a:endParaRPr>
          </a:p>
        </p:txBody>
      </p:sp>
      <p:sp>
        <p:nvSpPr>
          <p:cNvPr id="642" name="Google Shape;642;g2b35917715e_0_191"/>
          <p:cNvSpPr/>
          <p:nvPr/>
        </p:nvSpPr>
        <p:spPr>
          <a:xfrm>
            <a:off x="1253003" y="2400667"/>
            <a:ext cx="5991300" cy="1731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Merriweather"/>
                <a:ea typeface="Merriweather"/>
                <a:cs typeface="Merriweather"/>
                <a:sym typeface="Merriweather"/>
              </a:rPr>
              <a:t>Better:</a:t>
            </a:r>
            <a:endParaRPr i="0" sz="1100" u="none" cap="none" strike="noStrike">
              <a:solidFill>
                <a:srgbClr val="000000"/>
              </a:solidFill>
              <a:latin typeface="Merriweather"/>
              <a:ea typeface="Merriweather"/>
              <a:cs typeface="Merriweather"/>
              <a:sym typeface="Merriweather"/>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Merriweather"/>
              <a:ea typeface="Merriweather"/>
              <a:cs typeface="Merriweather"/>
              <a:sym typeface="Merriweather"/>
            </a:endParaRPr>
          </a:p>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Merriweather"/>
                <a:ea typeface="Merriweather"/>
                <a:cs typeface="Merriweather"/>
                <a:sym typeface="Merriweather"/>
              </a:rPr>
              <a:t>[After repeatedly talking about interdisciplinary research experiences]</a:t>
            </a:r>
            <a:endParaRPr i="0" sz="1100" u="none" cap="none" strike="noStrike">
              <a:solidFill>
                <a:srgbClr val="000000"/>
              </a:solidFill>
              <a:latin typeface="Merriweather"/>
              <a:ea typeface="Merriweather"/>
              <a:cs typeface="Merriweather"/>
              <a:sym typeface="Merriweather"/>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Merriweather"/>
              <a:ea typeface="Merriweather"/>
              <a:cs typeface="Merriweather"/>
              <a:sym typeface="Merriweather"/>
            </a:endParaRPr>
          </a:p>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Merriweather"/>
                <a:ea typeface="Merriweather"/>
                <a:cs typeface="Merriweather"/>
                <a:sym typeface="Merriweather"/>
              </a:rPr>
              <a:t>“Overall, my varied research experiences have prepared me for success in</a:t>
            </a:r>
            <a:r>
              <a:rPr lang="en">
                <a:latin typeface="Merriweather"/>
                <a:ea typeface="Merriweather"/>
                <a:cs typeface="Merriweather"/>
                <a:sym typeface="Merriweather"/>
              </a:rPr>
              <a:t> science </a:t>
            </a:r>
            <a:r>
              <a:rPr i="0" lang="en" sz="1400" u="none" cap="none" strike="noStrike">
                <a:solidFill>
                  <a:srgbClr val="000000"/>
                </a:solidFill>
                <a:latin typeface="Merriweather"/>
                <a:ea typeface="Merriweather"/>
                <a:cs typeface="Merriweather"/>
                <a:sym typeface="Merriweather"/>
              </a:rPr>
              <a:t>by instilling in me a sense of persistence in learning new material and approaching research problems through the lenses of multiple fields of study.”</a:t>
            </a:r>
            <a:endParaRPr i="0" sz="1400" u="none" cap="none" strike="noStrike">
              <a:solidFill>
                <a:schemeClr val="dk1"/>
              </a:solidFill>
              <a:latin typeface="Merriweather"/>
              <a:ea typeface="Merriweather"/>
              <a:cs typeface="Merriweather"/>
              <a:sym typeface="Merriweathe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g2b35917715e_0_169"/>
          <p:cNvSpPr txBox="1"/>
          <p:nvPr>
            <p:ph type="title"/>
          </p:nvPr>
        </p:nvSpPr>
        <p:spPr>
          <a:xfrm>
            <a:off x="311700" y="1916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accent1"/>
                </a:solidFill>
                <a:latin typeface="Merriweather"/>
                <a:ea typeface="Merriweather"/>
                <a:cs typeface="Merriweather"/>
                <a:sym typeface="Merriweather"/>
              </a:rPr>
              <a:t>Statement: What have you accomplished?</a:t>
            </a:r>
            <a:endParaRPr>
              <a:solidFill>
                <a:schemeClr val="accent1"/>
              </a:solidFill>
              <a:latin typeface="Merriweather"/>
              <a:ea typeface="Merriweather"/>
              <a:cs typeface="Merriweather"/>
              <a:sym typeface="Merriweather"/>
            </a:endParaRPr>
          </a:p>
        </p:txBody>
      </p:sp>
      <p:sp>
        <p:nvSpPr>
          <p:cNvPr id="648" name="Google Shape;648;g2b35917715e_0_169"/>
          <p:cNvSpPr txBox="1"/>
          <p:nvPr/>
        </p:nvSpPr>
        <p:spPr>
          <a:xfrm>
            <a:off x="740100" y="1169725"/>
            <a:ext cx="7663800" cy="3424800"/>
          </a:xfrm>
          <a:prstGeom prst="rect">
            <a:avLst/>
          </a:prstGeom>
          <a:noFill/>
          <a:ln>
            <a:noFill/>
          </a:ln>
        </p:spPr>
        <p:txBody>
          <a:bodyPr anchorCtr="0" anchor="t" bIns="91425" lIns="91425" spcFirstLastPara="1" rIns="91425" wrap="square" tIns="91425">
            <a:spAutoFit/>
          </a:bodyPr>
          <a:lstStyle/>
          <a:p>
            <a:pPr indent="-339725" lvl="0" marL="457200" rtl="0" algn="l">
              <a:lnSpc>
                <a:spcPct val="200000"/>
              </a:lnSpc>
              <a:spcBef>
                <a:spcPts val="0"/>
              </a:spcBef>
              <a:spcAft>
                <a:spcPts val="0"/>
              </a:spcAft>
              <a:buClr>
                <a:srgbClr val="222222"/>
              </a:buClr>
              <a:buSzPts val="1750"/>
              <a:buFont typeface="Times New Roman"/>
              <a:buChar char="●"/>
            </a:pPr>
            <a:r>
              <a:rPr lang="en" sz="1750">
                <a:solidFill>
                  <a:srgbClr val="222222"/>
                </a:solidFill>
                <a:highlight>
                  <a:srgbClr val="FFFFFF"/>
                </a:highlight>
                <a:latin typeface="Times New Roman"/>
                <a:ea typeface="Times New Roman"/>
                <a:cs typeface="Times New Roman"/>
                <a:sym typeface="Times New Roman"/>
              </a:rPr>
              <a:t>For each significant science-related work experience, answer the following:</a:t>
            </a:r>
            <a:endParaRPr sz="1750">
              <a:solidFill>
                <a:srgbClr val="222222"/>
              </a:solidFill>
              <a:highlight>
                <a:srgbClr val="FFFFFF"/>
              </a:highlight>
              <a:latin typeface="Times New Roman"/>
              <a:ea typeface="Times New Roman"/>
              <a:cs typeface="Times New Roman"/>
              <a:sym typeface="Times New Roman"/>
            </a:endParaRPr>
          </a:p>
          <a:p>
            <a:pPr indent="-314325" lvl="1" marL="914400" rtl="0" algn="l">
              <a:lnSpc>
                <a:spcPct val="200000"/>
              </a:lnSpc>
              <a:spcBef>
                <a:spcPts val="0"/>
              </a:spcBef>
              <a:spcAft>
                <a:spcPts val="0"/>
              </a:spcAft>
              <a:buClr>
                <a:srgbClr val="222222"/>
              </a:buClr>
              <a:buSzPts val="1350"/>
              <a:buFont typeface="Times New Roman"/>
              <a:buChar char="○"/>
            </a:pPr>
            <a:r>
              <a:rPr lang="en" sz="1350">
                <a:solidFill>
                  <a:srgbClr val="222222"/>
                </a:solidFill>
                <a:highlight>
                  <a:srgbClr val="FFFFFF"/>
                </a:highlight>
                <a:latin typeface="Times New Roman"/>
                <a:ea typeface="Times New Roman"/>
                <a:cs typeface="Times New Roman"/>
                <a:sym typeface="Times New Roman"/>
              </a:rPr>
              <a:t>Why did you seek this position and how did it relate you your career/science goals?</a:t>
            </a:r>
            <a:endParaRPr sz="1350">
              <a:solidFill>
                <a:srgbClr val="222222"/>
              </a:solidFill>
              <a:highlight>
                <a:srgbClr val="FFFFFF"/>
              </a:highlight>
              <a:latin typeface="Times New Roman"/>
              <a:ea typeface="Times New Roman"/>
              <a:cs typeface="Times New Roman"/>
              <a:sym typeface="Times New Roman"/>
            </a:endParaRPr>
          </a:p>
          <a:p>
            <a:pPr indent="-314325" lvl="1" marL="914400" rtl="0" algn="l">
              <a:lnSpc>
                <a:spcPct val="200000"/>
              </a:lnSpc>
              <a:spcBef>
                <a:spcPts val="0"/>
              </a:spcBef>
              <a:spcAft>
                <a:spcPts val="0"/>
              </a:spcAft>
              <a:buClr>
                <a:srgbClr val="222222"/>
              </a:buClr>
              <a:buSzPts val="1350"/>
              <a:buFont typeface="Times New Roman"/>
              <a:buChar char="○"/>
            </a:pPr>
            <a:r>
              <a:rPr lang="en" sz="1350">
                <a:solidFill>
                  <a:srgbClr val="222222"/>
                </a:solidFill>
                <a:highlight>
                  <a:srgbClr val="FFFFFF"/>
                </a:highlight>
                <a:latin typeface="Times New Roman"/>
                <a:ea typeface="Times New Roman"/>
                <a:cs typeface="Times New Roman"/>
                <a:sym typeface="Times New Roman"/>
              </a:rPr>
              <a:t>How did you find this position? A good place to show how you took initiative</a:t>
            </a:r>
            <a:endParaRPr sz="1350">
              <a:solidFill>
                <a:srgbClr val="222222"/>
              </a:solidFill>
              <a:highlight>
                <a:srgbClr val="FFFFFF"/>
              </a:highlight>
              <a:latin typeface="Times New Roman"/>
              <a:ea typeface="Times New Roman"/>
              <a:cs typeface="Times New Roman"/>
              <a:sym typeface="Times New Roman"/>
            </a:endParaRPr>
          </a:p>
          <a:p>
            <a:pPr indent="-314325" lvl="1" marL="914400" rtl="0" algn="l">
              <a:lnSpc>
                <a:spcPct val="200000"/>
              </a:lnSpc>
              <a:spcBef>
                <a:spcPts val="0"/>
              </a:spcBef>
              <a:spcAft>
                <a:spcPts val="0"/>
              </a:spcAft>
              <a:buClr>
                <a:srgbClr val="222222"/>
              </a:buClr>
              <a:buSzPts val="1350"/>
              <a:buFont typeface="Times New Roman"/>
              <a:buChar char="○"/>
            </a:pPr>
            <a:r>
              <a:rPr lang="en" sz="1350">
                <a:solidFill>
                  <a:srgbClr val="222222"/>
                </a:solidFill>
                <a:highlight>
                  <a:srgbClr val="FFFFFF"/>
                </a:highlight>
                <a:latin typeface="Times New Roman"/>
                <a:ea typeface="Times New Roman"/>
                <a:cs typeface="Times New Roman"/>
                <a:sym typeface="Times New Roman"/>
              </a:rPr>
              <a:t>What broad topics did the position cover? What problem were </a:t>
            </a:r>
            <a:r>
              <a:rPr b="1" lang="en" sz="1350">
                <a:solidFill>
                  <a:srgbClr val="222222"/>
                </a:solidFill>
                <a:highlight>
                  <a:srgbClr val="FFFFFF"/>
                </a:highlight>
                <a:latin typeface="Times New Roman"/>
                <a:ea typeface="Times New Roman"/>
                <a:cs typeface="Times New Roman"/>
                <a:sym typeface="Times New Roman"/>
              </a:rPr>
              <a:t>you</a:t>
            </a:r>
            <a:r>
              <a:rPr lang="en" sz="1350">
                <a:solidFill>
                  <a:srgbClr val="222222"/>
                </a:solidFill>
                <a:highlight>
                  <a:srgbClr val="FFFFFF"/>
                </a:highlight>
                <a:latin typeface="Times New Roman"/>
                <a:ea typeface="Times New Roman"/>
                <a:cs typeface="Times New Roman"/>
                <a:sym typeface="Times New Roman"/>
              </a:rPr>
              <a:t> trying to solve and how? </a:t>
            </a:r>
            <a:endParaRPr sz="1350">
              <a:solidFill>
                <a:srgbClr val="222222"/>
              </a:solidFill>
              <a:highlight>
                <a:srgbClr val="FFFFFF"/>
              </a:highlight>
              <a:latin typeface="Times New Roman"/>
              <a:ea typeface="Times New Roman"/>
              <a:cs typeface="Times New Roman"/>
              <a:sym typeface="Times New Roman"/>
            </a:endParaRPr>
          </a:p>
          <a:p>
            <a:pPr indent="-314325" lvl="1" marL="914400" rtl="0" algn="l">
              <a:lnSpc>
                <a:spcPct val="200000"/>
              </a:lnSpc>
              <a:spcBef>
                <a:spcPts val="0"/>
              </a:spcBef>
              <a:spcAft>
                <a:spcPts val="0"/>
              </a:spcAft>
              <a:buClr>
                <a:srgbClr val="222222"/>
              </a:buClr>
              <a:buSzPts val="1350"/>
              <a:buFont typeface="Times New Roman"/>
              <a:buChar char="○"/>
            </a:pPr>
            <a:r>
              <a:rPr lang="en" sz="1350">
                <a:solidFill>
                  <a:srgbClr val="222222"/>
                </a:solidFill>
                <a:highlight>
                  <a:srgbClr val="FFFFFF"/>
                </a:highlight>
                <a:latin typeface="Times New Roman"/>
                <a:ea typeface="Times New Roman"/>
                <a:cs typeface="Times New Roman"/>
                <a:sym typeface="Times New Roman"/>
              </a:rPr>
              <a:t>How did you contribute? What progress did you make? Was there an outcome such as a presentation, publication, honors thesis, or award? </a:t>
            </a:r>
            <a:endParaRPr sz="1350">
              <a:solidFill>
                <a:srgbClr val="222222"/>
              </a:solidFill>
              <a:highlight>
                <a:srgbClr val="FFFFFF"/>
              </a:highlight>
              <a:latin typeface="Times New Roman"/>
              <a:ea typeface="Times New Roman"/>
              <a:cs typeface="Times New Roman"/>
              <a:sym typeface="Times New Roman"/>
            </a:endParaRPr>
          </a:p>
          <a:p>
            <a:pPr indent="-314325" lvl="1" marL="914400" rtl="0" algn="l">
              <a:lnSpc>
                <a:spcPct val="200000"/>
              </a:lnSpc>
              <a:spcBef>
                <a:spcPts val="0"/>
              </a:spcBef>
              <a:spcAft>
                <a:spcPts val="0"/>
              </a:spcAft>
              <a:buClr>
                <a:srgbClr val="222222"/>
              </a:buClr>
              <a:buSzPts val="1350"/>
              <a:buFont typeface="Times New Roman"/>
              <a:buChar char="○"/>
            </a:pPr>
            <a:r>
              <a:rPr lang="en" sz="1350">
                <a:solidFill>
                  <a:srgbClr val="222222"/>
                </a:solidFill>
                <a:highlight>
                  <a:srgbClr val="FFFFFF"/>
                </a:highlight>
                <a:latin typeface="Times New Roman"/>
                <a:ea typeface="Times New Roman"/>
                <a:cs typeface="Times New Roman"/>
                <a:sym typeface="Times New Roman"/>
              </a:rPr>
              <a:t>How did the experience help you to discover new problems you’d like to examine in the future? How did it inform </a:t>
            </a:r>
            <a:r>
              <a:rPr b="1" lang="en" sz="1350">
                <a:solidFill>
                  <a:srgbClr val="222222"/>
                </a:solidFill>
                <a:highlight>
                  <a:srgbClr val="FFFFFF"/>
                </a:highlight>
                <a:latin typeface="Times New Roman"/>
                <a:ea typeface="Times New Roman"/>
                <a:cs typeface="Times New Roman"/>
                <a:sym typeface="Times New Roman"/>
              </a:rPr>
              <a:t>the next experience</a:t>
            </a:r>
            <a:r>
              <a:rPr lang="en" sz="1350">
                <a:solidFill>
                  <a:srgbClr val="222222"/>
                </a:solidFill>
                <a:highlight>
                  <a:srgbClr val="FFFFFF"/>
                </a:highlight>
                <a:latin typeface="Times New Roman"/>
                <a:ea typeface="Times New Roman"/>
                <a:cs typeface="Times New Roman"/>
                <a:sym typeface="Times New Roman"/>
              </a:rPr>
              <a:t> you embarked on?</a:t>
            </a:r>
            <a:endParaRPr sz="1350">
              <a:solidFill>
                <a:srgbClr val="222222"/>
              </a:solidFill>
              <a:highlight>
                <a:srgbClr val="FFFFFF"/>
              </a:highlight>
              <a:latin typeface="Times New Roman"/>
              <a:ea typeface="Times New Roman"/>
              <a:cs typeface="Times New Roman"/>
              <a:sym typeface="Times New Roman"/>
            </a:endParaRPr>
          </a:p>
        </p:txBody>
      </p:sp>
      <p:cxnSp>
        <p:nvCxnSpPr>
          <p:cNvPr id="649" name="Google Shape;649;g2b35917715e_0_169"/>
          <p:cNvCxnSpPr/>
          <p:nvPr/>
        </p:nvCxnSpPr>
        <p:spPr>
          <a:xfrm rot="-5400000">
            <a:off x="6604050" y="2690700"/>
            <a:ext cx="3003600" cy="911700"/>
          </a:xfrm>
          <a:prstGeom prst="curvedConnector3">
            <a:avLst>
              <a:gd fmla="val 8626" name="adj1"/>
            </a:avLst>
          </a:prstGeom>
          <a:noFill/>
          <a:ln cap="flat" cmpd="sng" w="9525">
            <a:solidFill>
              <a:schemeClr val="dk2"/>
            </a:solidFill>
            <a:prstDash val="solid"/>
            <a:round/>
            <a:headEnd len="med" w="med" type="none"/>
            <a:tailEnd len="med" w="med" type="triangle"/>
          </a:ln>
        </p:spPr>
      </p:cxnSp>
      <p:sp>
        <p:nvSpPr>
          <p:cNvPr id="650" name="Google Shape;650;g2b35917715e_0_169"/>
          <p:cNvSpPr txBox="1"/>
          <p:nvPr/>
        </p:nvSpPr>
        <p:spPr>
          <a:xfrm>
            <a:off x="6690400" y="4594525"/>
            <a:ext cx="2310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a:ea typeface="Roboto"/>
                <a:cs typeface="Roboto"/>
                <a:sym typeface="Roboto"/>
              </a:rPr>
              <a:t>Repeat for each experience!</a:t>
            </a:r>
            <a:endParaRPr sz="1200">
              <a:solidFill>
                <a:schemeClr val="dk2"/>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4" name="Shape 654"/>
        <p:cNvGrpSpPr/>
        <p:nvPr/>
      </p:nvGrpSpPr>
      <p:grpSpPr>
        <a:xfrm>
          <a:off x="0" y="0"/>
          <a:ext cx="0" cy="0"/>
          <a:chOff x="0" y="0"/>
          <a:chExt cx="0" cy="0"/>
        </a:xfrm>
      </p:grpSpPr>
      <p:sp>
        <p:nvSpPr>
          <p:cNvPr id="655" name="Google Shape;655;g2b35917715e_0_540"/>
          <p:cNvSpPr/>
          <p:nvPr/>
        </p:nvSpPr>
        <p:spPr>
          <a:xfrm>
            <a:off x="0" y="384575"/>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56" name="Google Shape;656;g2b35917715e_0_540"/>
          <p:cNvSpPr/>
          <p:nvPr/>
        </p:nvSpPr>
        <p:spPr>
          <a:xfrm flipH="1" rot="-2700000">
            <a:off x="-281616" y="-190460"/>
            <a:ext cx="1369875" cy="1032099"/>
          </a:xfrm>
          <a:custGeom>
            <a:rect b="b" l="l" r="r" t="t"/>
            <a:pathLst>
              <a:path extrusionOk="0" h="1376989" w="1827638">
                <a:moveTo>
                  <a:pt x="0" y="987379"/>
                </a:moveTo>
                <a:lnTo>
                  <a:pt x="987379" y="0"/>
                </a:lnTo>
                <a:lnTo>
                  <a:pt x="1827638" y="840260"/>
                </a:lnTo>
                <a:lnTo>
                  <a:pt x="1827638" y="1376989"/>
                </a:lnTo>
                <a:lnTo>
                  <a:pt x="0" y="1376989"/>
                </a:lnTo>
                <a:close/>
              </a:path>
            </a:pathLst>
          </a:custGeom>
          <a:solidFill>
            <a:schemeClr val="accent1">
              <a:alpha val="2902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57" name="Google Shape;657;g2b35917715e_0_540"/>
          <p:cNvSpPr/>
          <p:nvPr/>
        </p:nvSpPr>
        <p:spPr>
          <a:xfrm flipH="1" rot="-2700000">
            <a:off x="668701" y="316622"/>
            <a:ext cx="484085" cy="484085"/>
          </a:xfrm>
          <a:prstGeom prst="rect">
            <a:avLst/>
          </a:prstGeom>
          <a:solidFill>
            <a:schemeClr val="accent1">
              <a:alpha val="2902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58" name="Google Shape;658;g2b35917715e_0_540"/>
          <p:cNvSpPr/>
          <p:nvPr/>
        </p:nvSpPr>
        <p:spPr>
          <a:xfrm flipH="1" rot="-2700000">
            <a:off x="7532673" y="491329"/>
            <a:ext cx="515481" cy="515481"/>
          </a:xfrm>
          <a:prstGeom prst="rect">
            <a:avLst/>
          </a:prstGeom>
          <a:solidFill>
            <a:schemeClr val="accent4">
              <a:alpha val="2902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59" name="Google Shape;659;g2b35917715e_0_540"/>
          <p:cNvSpPr/>
          <p:nvPr/>
        </p:nvSpPr>
        <p:spPr>
          <a:xfrm flipH="1" rot="10800000">
            <a:off x="7017482" y="0"/>
            <a:ext cx="2126518" cy="1110628"/>
          </a:xfrm>
          <a:custGeom>
            <a:rect b="b" l="l" r="r" t="t"/>
            <a:pathLst>
              <a:path extrusionOk="0" h="1480837" w="2835357">
                <a:moveTo>
                  <a:pt x="2835357" y="1480837"/>
                </a:moveTo>
                <a:lnTo>
                  <a:pt x="0" y="1480837"/>
                </a:lnTo>
                <a:lnTo>
                  <a:pt x="1552727" y="0"/>
                </a:lnTo>
                <a:lnTo>
                  <a:pt x="2835357" y="1223245"/>
                </a:lnTo>
                <a:close/>
              </a:path>
            </a:pathLst>
          </a:custGeom>
          <a:solidFill>
            <a:schemeClr val="accent4">
              <a:alpha val="2902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60" name="Google Shape;660;g2b35917715e_0_540"/>
          <p:cNvSpPr/>
          <p:nvPr/>
        </p:nvSpPr>
        <p:spPr>
          <a:xfrm flipH="1">
            <a:off x="5982343" y="4586626"/>
            <a:ext cx="1120800" cy="556800"/>
          </a:xfrm>
          <a:prstGeom prst="triangle">
            <a:avLst>
              <a:gd fmla="val 50000" name="adj"/>
            </a:avLst>
          </a:prstGeom>
          <a:solidFill>
            <a:schemeClr val="accent1">
              <a:alpha val="2902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61" name="Google Shape;661;g2b35917715e_0_540"/>
          <p:cNvSpPr/>
          <p:nvPr/>
        </p:nvSpPr>
        <p:spPr>
          <a:xfrm flipH="1">
            <a:off x="5703137" y="4839857"/>
            <a:ext cx="611100" cy="303900"/>
          </a:xfrm>
          <a:prstGeom prst="triangle">
            <a:avLst>
              <a:gd fmla="val 50000" name="adj"/>
            </a:avLst>
          </a:prstGeom>
          <a:solidFill>
            <a:schemeClr val="accent1">
              <a:alpha val="2902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62" name="Google Shape;662;g2b35917715e_0_540"/>
          <p:cNvSpPr/>
          <p:nvPr/>
        </p:nvSpPr>
        <p:spPr>
          <a:xfrm>
            <a:off x="1309822" y="384574"/>
            <a:ext cx="5650800" cy="1107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accent1"/>
                </a:solidFill>
                <a:latin typeface="Merriweather"/>
                <a:ea typeface="Merriweather"/>
                <a:cs typeface="Merriweather"/>
                <a:sym typeface="Merriweather"/>
              </a:rPr>
              <a:t>Example:</a:t>
            </a:r>
            <a:r>
              <a:rPr i="0" lang="en" sz="1400" u="none" cap="none" strike="noStrike">
                <a:solidFill>
                  <a:schemeClr val="accent1"/>
                </a:solidFill>
                <a:latin typeface="Merriweather"/>
                <a:ea typeface="Merriweather"/>
                <a:cs typeface="Merriweather"/>
                <a:sym typeface="Merriweather"/>
              </a:rPr>
              <a:t> Discuss the relevance of broader activities</a:t>
            </a:r>
            <a:endParaRPr i="0" sz="1100" u="none" cap="none" strike="noStrike">
              <a:solidFill>
                <a:schemeClr val="accent1"/>
              </a:solidFill>
              <a:latin typeface="Merriweather"/>
              <a:ea typeface="Merriweather"/>
              <a:cs typeface="Merriweather"/>
              <a:sym typeface="Merriweather"/>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333333"/>
              </a:solidFill>
              <a:latin typeface="Merriweather"/>
              <a:ea typeface="Merriweather"/>
              <a:cs typeface="Merriweather"/>
              <a:sym typeface="Merriweather"/>
            </a:endParaRPr>
          </a:p>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333333"/>
                </a:solidFill>
                <a:latin typeface="Merriweather"/>
                <a:ea typeface="Merriweather"/>
                <a:cs typeface="Merriweather"/>
                <a:sym typeface="Merriweather"/>
              </a:rPr>
              <a:t>Mention any other significant experiences (outreach, teaching, leadership, community service, etc.) that highlight your potential as a researcher and/or mentor.</a:t>
            </a:r>
            <a:endParaRPr i="0" sz="1400" u="none" cap="none" strike="noStrike">
              <a:solidFill>
                <a:srgbClr val="333333"/>
              </a:solidFill>
              <a:latin typeface="Merriweather"/>
              <a:ea typeface="Merriweather"/>
              <a:cs typeface="Merriweather"/>
              <a:sym typeface="Merriweather"/>
            </a:endParaRPr>
          </a:p>
        </p:txBody>
      </p:sp>
      <p:sp>
        <p:nvSpPr>
          <p:cNvPr id="663" name="Google Shape;663;g2b35917715e_0_540"/>
          <p:cNvSpPr/>
          <p:nvPr/>
        </p:nvSpPr>
        <p:spPr>
          <a:xfrm>
            <a:off x="1179094" y="2016208"/>
            <a:ext cx="6051900" cy="1939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Merriweather"/>
                <a:ea typeface="Merriweather"/>
                <a:cs typeface="Merriweather"/>
                <a:sym typeface="Merriweather"/>
              </a:rPr>
              <a:t>“Due to my major’s interdisciplinary course load, I also took the liberty to volunteer as an adviser for psychology undergraduates who were excited when they heard from me how they could combine their research with more computational and biology centered approaches. In addition, a year as an editor for the Undergraduate Journal of Psychology at </a:t>
            </a:r>
            <a:r>
              <a:rPr lang="en">
                <a:latin typeface="Merriweather"/>
                <a:ea typeface="Merriweather"/>
                <a:cs typeface="Merriweather"/>
                <a:sym typeface="Merriweather"/>
              </a:rPr>
              <a:t>…</a:t>
            </a:r>
            <a:r>
              <a:rPr i="0" lang="en" sz="1400" u="none" cap="none" strike="noStrike">
                <a:solidFill>
                  <a:srgbClr val="000000"/>
                </a:solidFill>
                <a:latin typeface="Merriweather"/>
                <a:ea typeface="Merriweather"/>
                <a:cs typeface="Merriweather"/>
                <a:sym typeface="Merriweather"/>
              </a:rPr>
              <a:t> gave me valuable academic writing experience. From elementary math, to middle school English, I went from tutor, to teacher, and finally to lecturer when I signed myself up as a volunteer </a:t>
            </a:r>
            <a:r>
              <a:rPr lang="en">
                <a:latin typeface="Merriweather"/>
                <a:ea typeface="Merriweather"/>
                <a:cs typeface="Merriweather"/>
                <a:sym typeface="Merriweather"/>
              </a:rPr>
              <a:t>…</a:t>
            </a:r>
            <a:r>
              <a:rPr i="0" lang="en" sz="1400" u="none" cap="none" strike="noStrike">
                <a:solidFill>
                  <a:srgbClr val="000000"/>
                </a:solidFill>
                <a:latin typeface="Merriweather"/>
                <a:ea typeface="Merriweather"/>
                <a:cs typeface="Merriweather"/>
                <a:sym typeface="Merriweather"/>
              </a:rPr>
              <a:t> High School SAT teacher for a program which catered to disadvantaged minority students.” </a:t>
            </a:r>
            <a:endParaRPr i="0" sz="1400" u="none" cap="none" strike="noStrike">
              <a:solidFill>
                <a:schemeClr val="dk1"/>
              </a:solidFill>
              <a:latin typeface="Merriweather"/>
              <a:ea typeface="Merriweather"/>
              <a:cs typeface="Merriweather"/>
              <a:sym typeface="Merriweathe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g2b35917715e_0_176"/>
          <p:cNvSpPr txBox="1"/>
          <p:nvPr>
            <p:ph type="title"/>
          </p:nvPr>
        </p:nvSpPr>
        <p:spPr>
          <a:xfrm>
            <a:off x="311700" y="1916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accent1"/>
                </a:solidFill>
                <a:latin typeface="Merriweather"/>
                <a:ea typeface="Merriweather"/>
                <a:cs typeface="Merriweather"/>
                <a:sym typeface="Merriweather"/>
              </a:rPr>
              <a:t>Statement: Why are you applying?</a:t>
            </a:r>
            <a:endParaRPr>
              <a:solidFill>
                <a:schemeClr val="accent1"/>
              </a:solidFill>
              <a:latin typeface="Merriweather"/>
              <a:ea typeface="Merriweather"/>
              <a:cs typeface="Merriweather"/>
              <a:sym typeface="Merriweather"/>
            </a:endParaRPr>
          </a:p>
        </p:txBody>
      </p:sp>
      <p:sp>
        <p:nvSpPr>
          <p:cNvPr id="669" name="Google Shape;669;g2b35917715e_0_176"/>
          <p:cNvSpPr txBox="1"/>
          <p:nvPr/>
        </p:nvSpPr>
        <p:spPr>
          <a:xfrm>
            <a:off x="740100" y="1169725"/>
            <a:ext cx="7663800" cy="3509400"/>
          </a:xfrm>
          <a:prstGeom prst="rect">
            <a:avLst/>
          </a:prstGeom>
          <a:noFill/>
          <a:ln>
            <a:noFill/>
          </a:ln>
        </p:spPr>
        <p:txBody>
          <a:bodyPr anchorCtr="0" anchor="t" bIns="91425" lIns="91425" spcFirstLastPara="1" rIns="91425" wrap="square" tIns="91425">
            <a:spAutoFit/>
          </a:bodyPr>
          <a:lstStyle/>
          <a:p>
            <a:pPr indent="-314325" lvl="0" marL="457200" rtl="0" algn="l">
              <a:lnSpc>
                <a:spcPct val="150000"/>
              </a:lnSpc>
              <a:spcBef>
                <a:spcPts val="0"/>
              </a:spcBef>
              <a:spcAft>
                <a:spcPts val="0"/>
              </a:spcAft>
              <a:buClr>
                <a:srgbClr val="222222"/>
              </a:buClr>
              <a:buSzPts val="1350"/>
              <a:buFont typeface="Merriweather"/>
              <a:buChar char="●"/>
            </a:pPr>
            <a:r>
              <a:rPr lang="en" sz="1350">
                <a:solidFill>
                  <a:srgbClr val="222222"/>
                </a:solidFill>
                <a:highlight>
                  <a:srgbClr val="FFFFFF"/>
                </a:highlight>
                <a:latin typeface="Merriweather"/>
                <a:ea typeface="Merriweather"/>
                <a:cs typeface="Merriweather"/>
                <a:sym typeface="Merriweather"/>
              </a:rPr>
              <a:t>Address why you </a:t>
            </a:r>
            <a:r>
              <a:rPr b="1" lang="en" sz="1350">
                <a:solidFill>
                  <a:srgbClr val="222222"/>
                </a:solidFill>
                <a:highlight>
                  <a:srgbClr val="FFFFFF"/>
                </a:highlight>
                <a:latin typeface="Merriweather"/>
                <a:ea typeface="Merriweather"/>
                <a:cs typeface="Merriweather"/>
                <a:sym typeface="Merriweather"/>
              </a:rPr>
              <a:t>need</a:t>
            </a:r>
            <a:r>
              <a:rPr lang="en" sz="1350">
                <a:solidFill>
                  <a:srgbClr val="222222"/>
                </a:solidFill>
                <a:highlight>
                  <a:srgbClr val="FFFFFF"/>
                </a:highlight>
                <a:latin typeface="Merriweather"/>
                <a:ea typeface="Merriweather"/>
                <a:cs typeface="Merriweather"/>
                <a:sym typeface="Merriweather"/>
              </a:rPr>
              <a:t> this program or opportunity.</a:t>
            </a:r>
            <a:endParaRPr sz="1350">
              <a:solidFill>
                <a:srgbClr val="222222"/>
              </a:solidFill>
              <a:highlight>
                <a:srgbClr val="FFFFFF"/>
              </a:highlight>
              <a:latin typeface="Merriweather"/>
              <a:ea typeface="Merriweather"/>
              <a:cs typeface="Merriweather"/>
              <a:sym typeface="Merriweather"/>
            </a:endParaRPr>
          </a:p>
          <a:p>
            <a:pPr indent="-314325" lvl="1" marL="914400" rtl="0" algn="l">
              <a:lnSpc>
                <a:spcPct val="150000"/>
              </a:lnSpc>
              <a:spcBef>
                <a:spcPts val="0"/>
              </a:spcBef>
              <a:spcAft>
                <a:spcPts val="0"/>
              </a:spcAft>
              <a:buClr>
                <a:srgbClr val="222222"/>
              </a:buClr>
              <a:buSzPts val="1350"/>
              <a:buFont typeface="Merriweather"/>
              <a:buChar char="○"/>
            </a:pPr>
            <a:r>
              <a:rPr lang="en" sz="1350">
                <a:solidFill>
                  <a:srgbClr val="222222"/>
                </a:solidFill>
                <a:highlight>
                  <a:srgbClr val="FFFFFF"/>
                </a:highlight>
                <a:latin typeface="Merriweather"/>
                <a:ea typeface="Merriweather"/>
                <a:cs typeface="Merriweather"/>
                <a:sym typeface="Merriweather"/>
              </a:rPr>
              <a:t>Do you need research experience? Career preparation?</a:t>
            </a:r>
            <a:endParaRPr sz="1350">
              <a:solidFill>
                <a:srgbClr val="222222"/>
              </a:solidFill>
              <a:highlight>
                <a:srgbClr val="FFFFFF"/>
              </a:highlight>
              <a:latin typeface="Merriweather"/>
              <a:ea typeface="Merriweather"/>
              <a:cs typeface="Merriweather"/>
              <a:sym typeface="Merriweather"/>
            </a:endParaRPr>
          </a:p>
          <a:p>
            <a:pPr indent="-314325" lvl="1" marL="914400" rtl="0" algn="l">
              <a:lnSpc>
                <a:spcPct val="150000"/>
              </a:lnSpc>
              <a:spcBef>
                <a:spcPts val="0"/>
              </a:spcBef>
              <a:spcAft>
                <a:spcPts val="0"/>
              </a:spcAft>
              <a:buClr>
                <a:srgbClr val="222222"/>
              </a:buClr>
              <a:buSzPts val="1350"/>
              <a:buFont typeface="Merriweather"/>
              <a:buChar char="○"/>
            </a:pPr>
            <a:r>
              <a:rPr lang="en" sz="1350">
                <a:solidFill>
                  <a:srgbClr val="222222"/>
                </a:solidFill>
                <a:highlight>
                  <a:srgbClr val="FFFFFF"/>
                </a:highlight>
                <a:latin typeface="Merriweather"/>
                <a:ea typeface="Merriweather"/>
                <a:cs typeface="Merriweather"/>
                <a:sym typeface="Merriweather"/>
              </a:rPr>
              <a:t>Will it help address weaknesses in your resume/CV?</a:t>
            </a:r>
            <a:endParaRPr sz="1350">
              <a:solidFill>
                <a:srgbClr val="222222"/>
              </a:solidFill>
              <a:highlight>
                <a:srgbClr val="FFFFFF"/>
              </a:highlight>
              <a:latin typeface="Merriweather"/>
              <a:ea typeface="Merriweather"/>
              <a:cs typeface="Merriweather"/>
              <a:sym typeface="Merriweather"/>
            </a:endParaRPr>
          </a:p>
          <a:p>
            <a:pPr indent="-314325" lvl="1" marL="914400" rtl="0" algn="l">
              <a:lnSpc>
                <a:spcPct val="150000"/>
              </a:lnSpc>
              <a:spcBef>
                <a:spcPts val="0"/>
              </a:spcBef>
              <a:spcAft>
                <a:spcPts val="0"/>
              </a:spcAft>
              <a:buClr>
                <a:srgbClr val="222222"/>
              </a:buClr>
              <a:buSzPts val="1350"/>
              <a:buFont typeface="Merriweather"/>
              <a:buChar char="○"/>
            </a:pPr>
            <a:r>
              <a:rPr lang="en" sz="1350">
                <a:solidFill>
                  <a:srgbClr val="222222"/>
                </a:solidFill>
                <a:highlight>
                  <a:srgbClr val="FFFFFF"/>
                </a:highlight>
                <a:latin typeface="Merriweather"/>
                <a:ea typeface="Merriweather"/>
                <a:cs typeface="Merriweather"/>
                <a:sym typeface="Merriweather"/>
              </a:rPr>
              <a:t>Looking to explore a different subdiscipline?</a:t>
            </a:r>
            <a:endParaRPr sz="1350">
              <a:solidFill>
                <a:srgbClr val="222222"/>
              </a:solidFill>
              <a:highlight>
                <a:srgbClr val="FFFFFF"/>
              </a:highlight>
              <a:latin typeface="Merriweather"/>
              <a:ea typeface="Merriweather"/>
              <a:cs typeface="Merriweather"/>
              <a:sym typeface="Merriweather"/>
            </a:endParaRPr>
          </a:p>
          <a:p>
            <a:pPr indent="-314325" lvl="1" marL="914400" rtl="0" algn="l">
              <a:lnSpc>
                <a:spcPct val="150000"/>
              </a:lnSpc>
              <a:spcBef>
                <a:spcPts val="0"/>
              </a:spcBef>
              <a:spcAft>
                <a:spcPts val="0"/>
              </a:spcAft>
              <a:buClr>
                <a:srgbClr val="222222"/>
              </a:buClr>
              <a:buSzPts val="1350"/>
              <a:buFont typeface="Merriweather"/>
              <a:buChar char="○"/>
            </a:pPr>
            <a:r>
              <a:rPr lang="en" sz="1350">
                <a:solidFill>
                  <a:srgbClr val="222222"/>
                </a:solidFill>
                <a:highlight>
                  <a:srgbClr val="FFFFFF"/>
                </a:highlight>
                <a:latin typeface="Merriweather"/>
                <a:ea typeface="Merriweather"/>
                <a:cs typeface="Merriweather"/>
                <a:sym typeface="Merriweather"/>
              </a:rPr>
              <a:t>Need science mentorship that will be able to serve as informed references</a:t>
            </a:r>
            <a:endParaRPr sz="1350">
              <a:solidFill>
                <a:srgbClr val="222222"/>
              </a:solidFill>
              <a:highlight>
                <a:srgbClr val="FFFFFF"/>
              </a:highlight>
              <a:latin typeface="Merriweather"/>
              <a:ea typeface="Merriweather"/>
              <a:cs typeface="Merriweather"/>
              <a:sym typeface="Merriweather"/>
            </a:endParaRPr>
          </a:p>
          <a:p>
            <a:pPr indent="-314325" lvl="0" marL="457200" rtl="0" algn="l">
              <a:lnSpc>
                <a:spcPct val="150000"/>
              </a:lnSpc>
              <a:spcBef>
                <a:spcPts val="0"/>
              </a:spcBef>
              <a:spcAft>
                <a:spcPts val="0"/>
              </a:spcAft>
              <a:buClr>
                <a:srgbClr val="222222"/>
              </a:buClr>
              <a:buSzPts val="1350"/>
              <a:buFont typeface="Merriweather"/>
              <a:buChar char="●"/>
            </a:pPr>
            <a:r>
              <a:rPr lang="en" sz="1350">
                <a:solidFill>
                  <a:srgbClr val="222222"/>
                </a:solidFill>
                <a:highlight>
                  <a:srgbClr val="FFFFFF"/>
                </a:highlight>
                <a:latin typeface="Merriweather"/>
                <a:ea typeface="Merriweather"/>
                <a:cs typeface="Merriweather"/>
                <a:sym typeface="Merriweather"/>
              </a:rPr>
              <a:t>Explain how this opportunity will uniquely address these needs:</a:t>
            </a:r>
            <a:endParaRPr sz="1350">
              <a:solidFill>
                <a:srgbClr val="222222"/>
              </a:solidFill>
              <a:highlight>
                <a:srgbClr val="FFFFFF"/>
              </a:highlight>
              <a:latin typeface="Merriweather"/>
              <a:ea typeface="Merriweather"/>
              <a:cs typeface="Merriweather"/>
              <a:sym typeface="Merriweather"/>
            </a:endParaRPr>
          </a:p>
          <a:p>
            <a:pPr indent="-314325" lvl="1" marL="914400" rtl="0" algn="l">
              <a:lnSpc>
                <a:spcPct val="150000"/>
              </a:lnSpc>
              <a:spcBef>
                <a:spcPts val="0"/>
              </a:spcBef>
              <a:spcAft>
                <a:spcPts val="0"/>
              </a:spcAft>
              <a:buClr>
                <a:srgbClr val="222222"/>
              </a:buClr>
              <a:buSzPts val="1350"/>
              <a:buFont typeface="Merriweather"/>
              <a:buChar char="○"/>
            </a:pPr>
            <a:r>
              <a:rPr lang="en" sz="1350">
                <a:solidFill>
                  <a:srgbClr val="222222"/>
                </a:solidFill>
                <a:highlight>
                  <a:srgbClr val="FFFFFF"/>
                </a:highlight>
                <a:latin typeface="Merriweather"/>
                <a:ea typeface="Merriweather"/>
                <a:cs typeface="Merriweather"/>
                <a:sym typeface="Merriweather"/>
              </a:rPr>
              <a:t>You will build familiarity with full-time research</a:t>
            </a:r>
            <a:endParaRPr sz="1350">
              <a:solidFill>
                <a:srgbClr val="222222"/>
              </a:solidFill>
              <a:highlight>
                <a:srgbClr val="FFFFFF"/>
              </a:highlight>
              <a:latin typeface="Merriweather"/>
              <a:ea typeface="Merriweather"/>
              <a:cs typeface="Merriweather"/>
              <a:sym typeface="Merriweather"/>
            </a:endParaRPr>
          </a:p>
          <a:p>
            <a:pPr indent="-314325" lvl="1" marL="914400" rtl="0" algn="l">
              <a:lnSpc>
                <a:spcPct val="150000"/>
              </a:lnSpc>
              <a:spcBef>
                <a:spcPts val="0"/>
              </a:spcBef>
              <a:spcAft>
                <a:spcPts val="0"/>
              </a:spcAft>
              <a:buClr>
                <a:srgbClr val="222222"/>
              </a:buClr>
              <a:buSzPts val="1350"/>
              <a:buFont typeface="Merriweather"/>
              <a:buChar char="○"/>
            </a:pPr>
            <a:r>
              <a:rPr lang="en" sz="1350">
                <a:solidFill>
                  <a:srgbClr val="222222"/>
                </a:solidFill>
                <a:highlight>
                  <a:srgbClr val="FFFFFF"/>
                </a:highlight>
                <a:latin typeface="Merriweather"/>
                <a:ea typeface="Merriweather"/>
                <a:cs typeface="Merriweather"/>
                <a:sym typeface="Merriweather"/>
              </a:rPr>
              <a:t>You will build familiarity with the science career environment</a:t>
            </a:r>
            <a:endParaRPr sz="1350">
              <a:solidFill>
                <a:srgbClr val="222222"/>
              </a:solidFill>
              <a:highlight>
                <a:srgbClr val="FFFFFF"/>
              </a:highlight>
              <a:latin typeface="Merriweather"/>
              <a:ea typeface="Merriweather"/>
              <a:cs typeface="Merriweather"/>
              <a:sym typeface="Merriweather"/>
            </a:endParaRPr>
          </a:p>
          <a:p>
            <a:pPr indent="-314325" lvl="1" marL="914400" rtl="0" algn="l">
              <a:lnSpc>
                <a:spcPct val="150000"/>
              </a:lnSpc>
              <a:spcBef>
                <a:spcPts val="0"/>
              </a:spcBef>
              <a:spcAft>
                <a:spcPts val="0"/>
              </a:spcAft>
              <a:buClr>
                <a:srgbClr val="222222"/>
              </a:buClr>
              <a:buSzPts val="1350"/>
              <a:buFont typeface="Merriweather"/>
              <a:buChar char="○"/>
            </a:pPr>
            <a:r>
              <a:rPr lang="en" sz="1350">
                <a:solidFill>
                  <a:srgbClr val="222222"/>
                </a:solidFill>
                <a:highlight>
                  <a:srgbClr val="FFFFFF"/>
                </a:highlight>
                <a:latin typeface="Merriweather"/>
                <a:ea typeface="Merriweather"/>
                <a:cs typeface="Merriweather"/>
                <a:sym typeface="Merriweather"/>
              </a:rPr>
              <a:t>Exclusive networking and professional development (be specific!)</a:t>
            </a:r>
            <a:endParaRPr sz="1350">
              <a:solidFill>
                <a:srgbClr val="222222"/>
              </a:solidFill>
              <a:highlight>
                <a:srgbClr val="FFFFFF"/>
              </a:highlight>
              <a:latin typeface="Merriweather"/>
              <a:ea typeface="Merriweather"/>
              <a:cs typeface="Merriweather"/>
              <a:sym typeface="Merriweather"/>
            </a:endParaRPr>
          </a:p>
          <a:p>
            <a:pPr indent="-314325" lvl="1" marL="914400" rtl="0" algn="l">
              <a:lnSpc>
                <a:spcPct val="150000"/>
              </a:lnSpc>
              <a:spcBef>
                <a:spcPts val="0"/>
              </a:spcBef>
              <a:spcAft>
                <a:spcPts val="0"/>
              </a:spcAft>
              <a:buClr>
                <a:srgbClr val="222222"/>
              </a:buClr>
              <a:buSzPts val="1350"/>
              <a:buFont typeface="Merriweather"/>
              <a:buChar char="○"/>
            </a:pPr>
            <a:r>
              <a:rPr lang="en" sz="1350">
                <a:solidFill>
                  <a:srgbClr val="222222"/>
                </a:solidFill>
                <a:highlight>
                  <a:srgbClr val="FFFFFF"/>
                </a:highlight>
                <a:latin typeface="Merriweather"/>
                <a:ea typeface="Merriweather"/>
                <a:cs typeface="Merriweather"/>
                <a:sym typeface="Merriweather"/>
              </a:rPr>
              <a:t>Accelerated coursework (some programs allow you to take graduate courses)</a:t>
            </a:r>
            <a:endParaRPr sz="1350">
              <a:solidFill>
                <a:srgbClr val="222222"/>
              </a:solidFill>
              <a:highlight>
                <a:srgbClr val="FFFFFF"/>
              </a:highlight>
              <a:latin typeface="Merriweather"/>
              <a:ea typeface="Merriweather"/>
              <a:cs typeface="Merriweather"/>
              <a:sym typeface="Merriweather"/>
            </a:endParaRPr>
          </a:p>
          <a:p>
            <a:pPr indent="-314325" lvl="1" marL="914400" rtl="0" algn="l">
              <a:lnSpc>
                <a:spcPct val="150000"/>
              </a:lnSpc>
              <a:spcBef>
                <a:spcPts val="0"/>
              </a:spcBef>
              <a:spcAft>
                <a:spcPts val="0"/>
              </a:spcAft>
              <a:buClr>
                <a:srgbClr val="222222"/>
              </a:buClr>
              <a:buSzPts val="1350"/>
              <a:buFont typeface="Merriweather"/>
              <a:buChar char="○"/>
            </a:pPr>
            <a:r>
              <a:rPr lang="en" sz="1350">
                <a:solidFill>
                  <a:srgbClr val="222222"/>
                </a:solidFill>
                <a:highlight>
                  <a:srgbClr val="FFFFFF"/>
                </a:highlight>
                <a:latin typeface="Merriweather"/>
                <a:ea typeface="Merriweather"/>
                <a:cs typeface="Merriweather"/>
                <a:sym typeface="Merriweather"/>
              </a:rPr>
              <a:t>MCAT or GRE preparation</a:t>
            </a:r>
            <a:endParaRPr sz="1350">
              <a:solidFill>
                <a:srgbClr val="222222"/>
              </a:solidFill>
              <a:highlight>
                <a:srgbClr val="FFFFFF"/>
              </a:highlight>
              <a:latin typeface="Merriweather"/>
              <a:ea typeface="Merriweather"/>
              <a:cs typeface="Merriweather"/>
              <a:sym typeface="Merriweathe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g2b35917715e_0_181"/>
          <p:cNvSpPr txBox="1"/>
          <p:nvPr>
            <p:ph type="title"/>
          </p:nvPr>
        </p:nvSpPr>
        <p:spPr>
          <a:xfrm>
            <a:off x="311700" y="1916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accent1"/>
                </a:solidFill>
                <a:latin typeface="Merriweather"/>
                <a:ea typeface="Merriweather"/>
                <a:cs typeface="Merriweather"/>
                <a:sym typeface="Merriweather"/>
              </a:rPr>
              <a:t>Statement: How will you contribute?</a:t>
            </a:r>
            <a:endParaRPr>
              <a:solidFill>
                <a:schemeClr val="accent1"/>
              </a:solidFill>
              <a:latin typeface="Merriweather"/>
              <a:ea typeface="Merriweather"/>
              <a:cs typeface="Merriweather"/>
              <a:sym typeface="Merriweather"/>
            </a:endParaRPr>
          </a:p>
        </p:txBody>
      </p:sp>
      <p:sp>
        <p:nvSpPr>
          <p:cNvPr id="675" name="Google Shape;675;g2b35917715e_0_181"/>
          <p:cNvSpPr txBox="1"/>
          <p:nvPr/>
        </p:nvSpPr>
        <p:spPr>
          <a:xfrm>
            <a:off x="568100" y="1169725"/>
            <a:ext cx="7835700" cy="3197700"/>
          </a:xfrm>
          <a:prstGeom prst="rect">
            <a:avLst/>
          </a:prstGeom>
          <a:noFill/>
          <a:ln>
            <a:noFill/>
          </a:ln>
        </p:spPr>
        <p:txBody>
          <a:bodyPr anchorCtr="0" anchor="t" bIns="91425" lIns="91425" spcFirstLastPara="1" rIns="91425" wrap="square" tIns="91425">
            <a:spAutoFit/>
          </a:bodyPr>
          <a:lstStyle/>
          <a:p>
            <a:pPr indent="-314325" lvl="0" marL="457200" rtl="0" algn="l">
              <a:lnSpc>
                <a:spcPct val="150000"/>
              </a:lnSpc>
              <a:spcBef>
                <a:spcPts val="0"/>
              </a:spcBef>
              <a:spcAft>
                <a:spcPts val="0"/>
              </a:spcAft>
              <a:buClr>
                <a:srgbClr val="222222"/>
              </a:buClr>
              <a:buSzPts val="1350"/>
              <a:buFont typeface="Merriweather"/>
              <a:buChar char="●"/>
            </a:pPr>
            <a:r>
              <a:rPr lang="en" sz="1350">
                <a:solidFill>
                  <a:srgbClr val="222222"/>
                </a:solidFill>
                <a:highlight>
                  <a:srgbClr val="FFFFFF"/>
                </a:highlight>
                <a:latin typeface="Times New Roman"/>
                <a:ea typeface="Times New Roman"/>
                <a:cs typeface="Times New Roman"/>
                <a:sym typeface="Times New Roman"/>
              </a:rPr>
              <a:t>Based on the experiences, you should demonstrate a certain level of familiarity with the discipline. Explain how your contributions and ideas formed from prior experiences relate to important questions in the field, using the language of the discipline.</a:t>
            </a:r>
            <a:endParaRPr sz="1350">
              <a:solidFill>
                <a:srgbClr val="222222"/>
              </a:solidFill>
              <a:highlight>
                <a:srgbClr val="FFFFFF"/>
              </a:highlight>
              <a:latin typeface="Times New Roman"/>
              <a:ea typeface="Times New Roman"/>
              <a:cs typeface="Times New Roman"/>
              <a:sym typeface="Times New Roman"/>
            </a:endParaRPr>
          </a:p>
          <a:p>
            <a:pPr indent="-314325" lvl="0" marL="457200" rtl="0" algn="l">
              <a:lnSpc>
                <a:spcPct val="150000"/>
              </a:lnSpc>
              <a:spcBef>
                <a:spcPts val="0"/>
              </a:spcBef>
              <a:spcAft>
                <a:spcPts val="0"/>
              </a:spcAft>
              <a:buClr>
                <a:srgbClr val="222222"/>
              </a:buClr>
              <a:buSzPts val="1350"/>
              <a:buFont typeface="Times New Roman"/>
              <a:buChar char="●"/>
            </a:pPr>
            <a:r>
              <a:rPr lang="en" sz="1350">
                <a:solidFill>
                  <a:srgbClr val="222222"/>
                </a:solidFill>
                <a:highlight>
                  <a:srgbClr val="FFFFFF"/>
                </a:highlight>
                <a:latin typeface="Times New Roman"/>
                <a:ea typeface="Times New Roman"/>
                <a:cs typeface="Times New Roman"/>
                <a:sym typeface="Times New Roman"/>
              </a:rPr>
              <a:t>Share how you want to approach the field! How will you innovate? Your path is unique!</a:t>
            </a:r>
            <a:endParaRPr sz="1350">
              <a:solidFill>
                <a:srgbClr val="222222"/>
              </a:solidFill>
              <a:highlight>
                <a:srgbClr val="FFFFFF"/>
              </a:highlight>
              <a:latin typeface="Times New Roman"/>
              <a:ea typeface="Times New Roman"/>
              <a:cs typeface="Times New Roman"/>
              <a:sym typeface="Times New Roman"/>
            </a:endParaRPr>
          </a:p>
          <a:p>
            <a:pPr indent="-314325" lvl="1" marL="914400" rtl="0" algn="l">
              <a:lnSpc>
                <a:spcPct val="150000"/>
              </a:lnSpc>
              <a:spcBef>
                <a:spcPts val="0"/>
              </a:spcBef>
              <a:spcAft>
                <a:spcPts val="0"/>
              </a:spcAft>
              <a:buClr>
                <a:srgbClr val="222222"/>
              </a:buClr>
              <a:buSzPts val="1350"/>
              <a:buFont typeface="Times New Roman"/>
              <a:buChar char="○"/>
            </a:pPr>
            <a:r>
              <a:rPr lang="en" sz="1350">
                <a:solidFill>
                  <a:srgbClr val="222222"/>
                </a:solidFill>
                <a:highlight>
                  <a:srgbClr val="FFFFFF"/>
                </a:highlight>
                <a:latin typeface="Times New Roman"/>
                <a:ea typeface="Times New Roman"/>
                <a:cs typeface="Times New Roman"/>
                <a:sym typeface="Times New Roman"/>
              </a:rPr>
              <a:t>For example, you might situate yourself as more experimental or computational. You can argue that your experience with some specific topic gives you a foothold to continue working on that topic—or you can indicate your intention to broaden or shift your focus to answer new questions.</a:t>
            </a:r>
            <a:endParaRPr sz="1350">
              <a:solidFill>
                <a:srgbClr val="222222"/>
              </a:solidFill>
              <a:highlight>
                <a:srgbClr val="FFFFFF"/>
              </a:highlight>
              <a:latin typeface="Times New Roman"/>
              <a:ea typeface="Times New Roman"/>
              <a:cs typeface="Times New Roman"/>
              <a:sym typeface="Times New Roman"/>
            </a:endParaRPr>
          </a:p>
          <a:p>
            <a:pPr indent="-314325" lvl="0" marL="457200" rtl="0" algn="l">
              <a:lnSpc>
                <a:spcPct val="150000"/>
              </a:lnSpc>
              <a:spcBef>
                <a:spcPts val="0"/>
              </a:spcBef>
              <a:spcAft>
                <a:spcPts val="0"/>
              </a:spcAft>
              <a:buClr>
                <a:srgbClr val="222222"/>
              </a:buClr>
              <a:buSzPts val="1350"/>
              <a:buFont typeface="Merriweather"/>
              <a:buChar char="●"/>
            </a:pPr>
            <a:r>
              <a:rPr lang="en" sz="1350">
                <a:solidFill>
                  <a:srgbClr val="222222"/>
                </a:solidFill>
                <a:highlight>
                  <a:srgbClr val="FFFFFF"/>
                </a:highlight>
                <a:latin typeface="Times New Roman"/>
                <a:ea typeface="Times New Roman"/>
                <a:cs typeface="Times New Roman"/>
                <a:sym typeface="Times New Roman"/>
              </a:rPr>
              <a:t>To demonstrate fit for the program, it’s a good idea to name 2 or 3 faculty members or labs as potential advisors. Explain which aspects of their research appeal to you. </a:t>
            </a:r>
            <a:endParaRPr sz="1350">
              <a:solidFill>
                <a:srgbClr val="222222"/>
              </a:solidFill>
              <a:highlight>
                <a:srgbClr val="FFFFFF"/>
              </a:highlight>
              <a:latin typeface="Times New Roman"/>
              <a:ea typeface="Times New Roman"/>
              <a:cs typeface="Times New Roman"/>
              <a:sym typeface="Times New Roman"/>
            </a:endParaRPr>
          </a:p>
          <a:p>
            <a:pPr indent="-314325" lvl="0" marL="457200" rtl="0" algn="l">
              <a:lnSpc>
                <a:spcPct val="150000"/>
              </a:lnSpc>
              <a:spcBef>
                <a:spcPts val="0"/>
              </a:spcBef>
              <a:spcAft>
                <a:spcPts val="0"/>
              </a:spcAft>
              <a:buClr>
                <a:srgbClr val="222222"/>
              </a:buClr>
              <a:buSzPts val="1350"/>
              <a:buFont typeface="Merriweather"/>
              <a:buChar char="●"/>
            </a:pPr>
            <a:r>
              <a:rPr lang="en" sz="1350">
                <a:solidFill>
                  <a:srgbClr val="222222"/>
                </a:solidFill>
                <a:highlight>
                  <a:srgbClr val="FFFFFF"/>
                </a:highlight>
                <a:latin typeface="Times New Roman"/>
                <a:ea typeface="Times New Roman"/>
                <a:cs typeface="Times New Roman"/>
                <a:sym typeface="Times New Roman"/>
              </a:rPr>
              <a:t>Do your homework and browse websites of interesting faculty (or group) in each program you apply to. </a:t>
            </a:r>
            <a:endParaRPr sz="1350">
              <a:solidFill>
                <a:srgbClr val="222222"/>
              </a:solidFill>
              <a:highlight>
                <a:srgbClr val="FFFFFF"/>
              </a:highlight>
              <a:latin typeface="Merriweather"/>
              <a:ea typeface="Merriweather"/>
              <a:cs typeface="Merriweather"/>
              <a:sym typeface="Merriweathe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9" name="Shape 679"/>
        <p:cNvGrpSpPr/>
        <p:nvPr/>
      </p:nvGrpSpPr>
      <p:grpSpPr>
        <a:xfrm>
          <a:off x="0" y="0"/>
          <a:ext cx="0" cy="0"/>
          <a:chOff x="0" y="0"/>
          <a:chExt cx="0" cy="0"/>
        </a:xfrm>
      </p:grpSpPr>
      <p:sp>
        <p:nvSpPr>
          <p:cNvPr id="680" name="Google Shape;680;g2b35917715e_0_453"/>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solidFill>
                <a:schemeClr val="lt1"/>
              </a:solidFill>
              <a:latin typeface="Merriweather"/>
              <a:ea typeface="Merriweather"/>
              <a:cs typeface="Merriweather"/>
              <a:sym typeface="Merriweather"/>
            </a:endParaRPr>
          </a:p>
        </p:txBody>
      </p:sp>
      <p:sp>
        <p:nvSpPr>
          <p:cNvPr id="681" name="Google Shape;681;g2b35917715e_0_453"/>
          <p:cNvSpPr/>
          <p:nvPr/>
        </p:nvSpPr>
        <p:spPr>
          <a:xfrm flipH="1" rot="-2700000">
            <a:off x="-281616" y="-190460"/>
            <a:ext cx="1369875" cy="1032099"/>
          </a:xfrm>
          <a:custGeom>
            <a:rect b="b" l="l" r="r" t="t"/>
            <a:pathLst>
              <a:path extrusionOk="0" h="1376989" w="1827638">
                <a:moveTo>
                  <a:pt x="0" y="987379"/>
                </a:moveTo>
                <a:lnTo>
                  <a:pt x="987379" y="0"/>
                </a:lnTo>
                <a:lnTo>
                  <a:pt x="1827638" y="840260"/>
                </a:lnTo>
                <a:lnTo>
                  <a:pt x="1827638" y="1376989"/>
                </a:lnTo>
                <a:lnTo>
                  <a:pt x="0" y="1376989"/>
                </a:lnTo>
                <a:close/>
              </a:path>
            </a:pathLst>
          </a:custGeom>
          <a:solidFill>
            <a:schemeClr val="accent1">
              <a:alpha val="2902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solidFill>
                <a:schemeClr val="lt1"/>
              </a:solidFill>
              <a:latin typeface="Merriweather"/>
              <a:ea typeface="Merriweather"/>
              <a:cs typeface="Merriweather"/>
              <a:sym typeface="Merriweather"/>
            </a:endParaRPr>
          </a:p>
        </p:txBody>
      </p:sp>
      <p:sp>
        <p:nvSpPr>
          <p:cNvPr id="682" name="Google Shape;682;g2b35917715e_0_453"/>
          <p:cNvSpPr/>
          <p:nvPr/>
        </p:nvSpPr>
        <p:spPr>
          <a:xfrm flipH="1" rot="-2700000">
            <a:off x="668701" y="316622"/>
            <a:ext cx="484085" cy="484085"/>
          </a:xfrm>
          <a:prstGeom prst="rect">
            <a:avLst/>
          </a:prstGeom>
          <a:solidFill>
            <a:schemeClr val="accent1">
              <a:alpha val="2902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solidFill>
                <a:schemeClr val="lt1"/>
              </a:solidFill>
              <a:latin typeface="Merriweather"/>
              <a:ea typeface="Merriweather"/>
              <a:cs typeface="Merriweather"/>
              <a:sym typeface="Merriweather"/>
            </a:endParaRPr>
          </a:p>
        </p:txBody>
      </p:sp>
      <p:sp>
        <p:nvSpPr>
          <p:cNvPr id="683" name="Google Shape;683;g2b35917715e_0_453"/>
          <p:cNvSpPr/>
          <p:nvPr/>
        </p:nvSpPr>
        <p:spPr>
          <a:xfrm flipH="1" rot="-2700000">
            <a:off x="7532673" y="491329"/>
            <a:ext cx="515481" cy="515481"/>
          </a:xfrm>
          <a:prstGeom prst="rect">
            <a:avLst/>
          </a:prstGeom>
          <a:solidFill>
            <a:schemeClr val="accent4">
              <a:alpha val="2902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solidFill>
                <a:schemeClr val="lt1"/>
              </a:solidFill>
              <a:latin typeface="Merriweather"/>
              <a:ea typeface="Merriweather"/>
              <a:cs typeface="Merriweather"/>
              <a:sym typeface="Merriweather"/>
            </a:endParaRPr>
          </a:p>
        </p:txBody>
      </p:sp>
      <p:sp>
        <p:nvSpPr>
          <p:cNvPr id="684" name="Google Shape;684;g2b35917715e_0_453"/>
          <p:cNvSpPr/>
          <p:nvPr/>
        </p:nvSpPr>
        <p:spPr>
          <a:xfrm flipH="1" rot="10800000">
            <a:off x="7017482" y="0"/>
            <a:ext cx="2126518" cy="1110628"/>
          </a:xfrm>
          <a:custGeom>
            <a:rect b="b" l="l" r="r" t="t"/>
            <a:pathLst>
              <a:path extrusionOk="0" h="1480837" w="2835357">
                <a:moveTo>
                  <a:pt x="2835357" y="1480837"/>
                </a:moveTo>
                <a:lnTo>
                  <a:pt x="0" y="1480837"/>
                </a:lnTo>
                <a:lnTo>
                  <a:pt x="1552727" y="0"/>
                </a:lnTo>
                <a:lnTo>
                  <a:pt x="2835357" y="1223245"/>
                </a:lnTo>
                <a:close/>
              </a:path>
            </a:pathLst>
          </a:custGeom>
          <a:solidFill>
            <a:schemeClr val="accent4">
              <a:alpha val="2902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solidFill>
                <a:schemeClr val="lt1"/>
              </a:solidFill>
              <a:latin typeface="Merriweather"/>
              <a:ea typeface="Merriweather"/>
              <a:cs typeface="Merriweather"/>
              <a:sym typeface="Merriweather"/>
            </a:endParaRPr>
          </a:p>
        </p:txBody>
      </p:sp>
      <p:sp>
        <p:nvSpPr>
          <p:cNvPr id="685" name="Google Shape;685;g2b35917715e_0_453"/>
          <p:cNvSpPr/>
          <p:nvPr/>
        </p:nvSpPr>
        <p:spPr>
          <a:xfrm flipH="1">
            <a:off x="5982343" y="4586626"/>
            <a:ext cx="1120800" cy="556800"/>
          </a:xfrm>
          <a:prstGeom prst="triangle">
            <a:avLst>
              <a:gd fmla="val 50000" name="adj"/>
            </a:avLst>
          </a:prstGeom>
          <a:solidFill>
            <a:schemeClr val="accent1">
              <a:alpha val="2902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solidFill>
                <a:schemeClr val="lt1"/>
              </a:solidFill>
              <a:latin typeface="Merriweather"/>
              <a:ea typeface="Merriweather"/>
              <a:cs typeface="Merriweather"/>
              <a:sym typeface="Merriweather"/>
            </a:endParaRPr>
          </a:p>
        </p:txBody>
      </p:sp>
      <p:sp>
        <p:nvSpPr>
          <p:cNvPr id="686" name="Google Shape;686;g2b35917715e_0_453"/>
          <p:cNvSpPr/>
          <p:nvPr/>
        </p:nvSpPr>
        <p:spPr>
          <a:xfrm flipH="1">
            <a:off x="5703137" y="4839857"/>
            <a:ext cx="611100" cy="303900"/>
          </a:xfrm>
          <a:prstGeom prst="triangle">
            <a:avLst>
              <a:gd fmla="val 50000" name="adj"/>
            </a:avLst>
          </a:prstGeom>
          <a:solidFill>
            <a:schemeClr val="accent1">
              <a:alpha val="2902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solidFill>
                <a:schemeClr val="lt1"/>
              </a:solidFill>
              <a:latin typeface="Merriweather"/>
              <a:ea typeface="Merriweather"/>
              <a:cs typeface="Merriweather"/>
              <a:sym typeface="Merriweather"/>
            </a:endParaRPr>
          </a:p>
        </p:txBody>
      </p:sp>
      <p:sp>
        <p:nvSpPr>
          <p:cNvPr id="687" name="Google Shape;687;g2b35917715e_0_453"/>
          <p:cNvSpPr/>
          <p:nvPr/>
        </p:nvSpPr>
        <p:spPr>
          <a:xfrm>
            <a:off x="1401903" y="90237"/>
            <a:ext cx="5874900" cy="484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accent1"/>
                </a:solidFill>
                <a:latin typeface="Merriweather"/>
                <a:ea typeface="Merriweather"/>
                <a:cs typeface="Merriweather"/>
                <a:sym typeface="Merriweather"/>
              </a:rPr>
              <a:t>Example: </a:t>
            </a:r>
            <a:r>
              <a:rPr i="0" lang="en" sz="1400" u="none" cap="none" strike="noStrike">
                <a:solidFill>
                  <a:schemeClr val="accent1"/>
                </a:solidFill>
                <a:latin typeface="Merriweather"/>
                <a:ea typeface="Merriweather"/>
                <a:cs typeface="Merriweather"/>
                <a:sym typeface="Merriweather"/>
              </a:rPr>
              <a:t>Elaborate on your “fit” for the graduate program, and any perceived “weaknesses” in your application</a:t>
            </a:r>
            <a:endParaRPr i="0" sz="1400" u="none" cap="none" strike="noStrike">
              <a:solidFill>
                <a:schemeClr val="accent1"/>
              </a:solidFill>
              <a:latin typeface="Merriweather"/>
              <a:ea typeface="Merriweather"/>
              <a:cs typeface="Merriweather"/>
              <a:sym typeface="Merriweather"/>
            </a:endParaRPr>
          </a:p>
        </p:txBody>
      </p:sp>
      <p:sp>
        <p:nvSpPr>
          <p:cNvPr id="688" name="Google Shape;688;g2b35917715e_0_453"/>
          <p:cNvSpPr/>
          <p:nvPr/>
        </p:nvSpPr>
        <p:spPr>
          <a:xfrm>
            <a:off x="1025932" y="1424518"/>
            <a:ext cx="6764400" cy="1608900"/>
          </a:xfrm>
          <a:prstGeom prst="rect">
            <a:avLst/>
          </a:prstGeom>
          <a:noFill/>
          <a:ln>
            <a:noFill/>
          </a:ln>
        </p:spPr>
        <p:txBody>
          <a:bodyPr anchorCtr="0" anchor="t" bIns="34275" lIns="68575" spcFirstLastPara="1" rIns="68575" wrap="square" tIns="34275">
            <a:noAutofit/>
          </a:bodyPr>
          <a:lstStyle/>
          <a:p>
            <a:pPr indent="0" lvl="0" marL="0" marR="0" rtl="0" algn="l">
              <a:lnSpc>
                <a:spcPct val="107000"/>
              </a:lnSpc>
              <a:spcBef>
                <a:spcPts val="0"/>
              </a:spcBef>
              <a:spcAft>
                <a:spcPts val="0"/>
              </a:spcAft>
              <a:buClr>
                <a:srgbClr val="000000"/>
              </a:buClr>
              <a:buSzPts val="1400"/>
              <a:buFont typeface="Arial"/>
              <a:buNone/>
            </a:pPr>
            <a:r>
              <a:rPr i="0" lang="en" sz="1400" u="none" cap="none" strike="noStrike">
                <a:solidFill>
                  <a:schemeClr val="dk1"/>
                </a:solidFill>
                <a:latin typeface="Merriweather"/>
                <a:ea typeface="Merriweather"/>
                <a:cs typeface="Merriweather"/>
                <a:sym typeface="Merriweather"/>
              </a:rPr>
              <a:t>“My interests in researching drug addiction align perfectly with the opportunities offered by the </a:t>
            </a:r>
            <a:r>
              <a:rPr lang="en">
                <a:solidFill>
                  <a:schemeClr val="dk1"/>
                </a:solidFill>
                <a:latin typeface="Merriweather"/>
                <a:ea typeface="Merriweather"/>
                <a:cs typeface="Merriweather"/>
                <a:sym typeface="Merriweather"/>
              </a:rPr>
              <a:t>….</a:t>
            </a:r>
            <a:r>
              <a:rPr i="0" lang="en" sz="1400" u="none" cap="none" strike="noStrike">
                <a:solidFill>
                  <a:schemeClr val="dk1"/>
                </a:solidFill>
                <a:latin typeface="Merriweather"/>
                <a:ea typeface="Merriweather"/>
                <a:cs typeface="Merriweather"/>
                <a:sym typeface="Merriweather"/>
              </a:rPr>
              <a:t> Program. Quarterly rotations with faculty such as Dr. </a:t>
            </a:r>
            <a:r>
              <a:rPr lang="en">
                <a:solidFill>
                  <a:schemeClr val="dk1"/>
                </a:solidFill>
                <a:latin typeface="Merriweather"/>
                <a:ea typeface="Merriweather"/>
                <a:cs typeface="Merriweather"/>
                <a:sym typeface="Merriweather"/>
              </a:rPr>
              <a:t>…</a:t>
            </a:r>
            <a:r>
              <a:rPr i="0" lang="en" sz="1400" u="none" cap="none" strike="noStrike">
                <a:solidFill>
                  <a:schemeClr val="dk1"/>
                </a:solidFill>
                <a:latin typeface="Merriweather"/>
                <a:ea typeface="Merriweather"/>
                <a:cs typeface="Merriweather"/>
                <a:sym typeface="Merriweather"/>
              </a:rPr>
              <a:t> and Dr. </a:t>
            </a:r>
            <a:r>
              <a:rPr lang="en">
                <a:solidFill>
                  <a:schemeClr val="dk1"/>
                </a:solidFill>
                <a:latin typeface="Merriweather"/>
                <a:ea typeface="Merriweather"/>
                <a:cs typeface="Merriweather"/>
                <a:sym typeface="Merriweather"/>
              </a:rPr>
              <a:t>…</a:t>
            </a:r>
            <a:r>
              <a:rPr i="0" lang="en" sz="1400" u="none" cap="none" strike="noStrike">
                <a:solidFill>
                  <a:schemeClr val="dk1"/>
                </a:solidFill>
                <a:latin typeface="Merriweather"/>
                <a:ea typeface="Merriweather"/>
                <a:cs typeface="Merriweather"/>
                <a:sym typeface="Merriweather"/>
              </a:rPr>
              <a:t> would provide me with the opportunity to research how neuronal networks influence the transition from initial drug use to dependence. Furthermore, </a:t>
            </a:r>
            <a:r>
              <a:rPr lang="en">
                <a:solidFill>
                  <a:schemeClr val="dk1"/>
                </a:solidFill>
                <a:latin typeface="Merriweather"/>
                <a:ea typeface="Merriweather"/>
                <a:cs typeface="Merriweather"/>
                <a:sym typeface="Merriweather"/>
              </a:rPr>
              <a:t>[The programs]</a:t>
            </a:r>
            <a:r>
              <a:rPr i="0" lang="en" sz="1400" u="none" cap="none" strike="noStrike">
                <a:solidFill>
                  <a:schemeClr val="dk1"/>
                </a:solidFill>
                <a:latin typeface="Merriweather"/>
                <a:ea typeface="Merriweather"/>
                <a:cs typeface="Merriweather"/>
                <a:sym typeface="Merriweather"/>
              </a:rPr>
              <a:t>’s two-week Boot Camp for first years sends a signal to me that </a:t>
            </a:r>
            <a:r>
              <a:rPr lang="en">
                <a:solidFill>
                  <a:schemeClr val="dk1"/>
                </a:solidFill>
                <a:latin typeface="Merriweather"/>
                <a:ea typeface="Merriweather"/>
                <a:cs typeface="Merriweather"/>
                <a:sym typeface="Merriweather"/>
              </a:rPr>
              <a:t>[program] </a:t>
            </a:r>
            <a:r>
              <a:rPr i="0" lang="en" sz="1400" u="none" cap="none" strike="noStrike">
                <a:solidFill>
                  <a:schemeClr val="dk1"/>
                </a:solidFill>
                <a:latin typeface="Merriweather"/>
                <a:ea typeface="Merriweather"/>
                <a:cs typeface="Merriweather"/>
                <a:sym typeface="Merriweather"/>
              </a:rPr>
              <a:t>cares about making the hard transition into [</a:t>
            </a:r>
            <a:r>
              <a:rPr lang="en">
                <a:solidFill>
                  <a:schemeClr val="dk1"/>
                </a:solidFill>
                <a:latin typeface="Merriweather"/>
                <a:ea typeface="Merriweather"/>
                <a:cs typeface="Merriweather"/>
                <a:sym typeface="Merriweather"/>
              </a:rPr>
              <a:t>science careers]</a:t>
            </a:r>
            <a:r>
              <a:rPr i="0" lang="en" sz="1400" u="none" cap="none" strike="noStrike">
                <a:solidFill>
                  <a:schemeClr val="dk1"/>
                </a:solidFill>
                <a:latin typeface="Merriweather"/>
                <a:ea typeface="Merriweather"/>
                <a:cs typeface="Merriweather"/>
                <a:sym typeface="Merriweather"/>
              </a:rPr>
              <a:t> manageable for their students</a:t>
            </a:r>
            <a:r>
              <a:rPr i="0" lang="en" sz="1400" u="none" cap="none" strike="noStrike">
                <a:solidFill>
                  <a:srgbClr val="000000"/>
                </a:solidFill>
                <a:latin typeface="Merriweather"/>
                <a:ea typeface="Merriweather"/>
                <a:cs typeface="Merriweather"/>
                <a:sym typeface="Merriweather"/>
              </a:rPr>
              <a:t>.”</a:t>
            </a:r>
            <a:endParaRPr i="0" sz="1200" u="none" cap="none" strike="noStrike">
              <a:solidFill>
                <a:schemeClr val="dk1"/>
              </a:solidFill>
              <a:latin typeface="Merriweather"/>
              <a:ea typeface="Merriweather"/>
              <a:cs typeface="Merriweather"/>
              <a:sym typeface="Merriweathe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g2b35917715e_0_186"/>
          <p:cNvSpPr txBox="1"/>
          <p:nvPr>
            <p:ph type="title"/>
          </p:nvPr>
        </p:nvSpPr>
        <p:spPr>
          <a:xfrm>
            <a:off x="311700" y="957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
                <a:solidFill>
                  <a:schemeClr val="accent1"/>
                </a:solidFill>
                <a:latin typeface="Merriweather"/>
                <a:ea typeface="Merriweather"/>
                <a:cs typeface="Merriweather"/>
                <a:sym typeface="Merriweather"/>
              </a:rPr>
              <a:t>Application components: Common Pitfalls</a:t>
            </a:r>
            <a:endParaRPr>
              <a:solidFill>
                <a:schemeClr val="accent1"/>
              </a:solidFill>
              <a:latin typeface="Merriweather"/>
              <a:ea typeface="Merriweather"/>
              <a:cs typeface="Merriweather"/>
              <a:sym typeface="Merriweather"/>
            </a:endParaRPr>
          </a:p>
        </p:txBody>
      </p:sp>
      <p:sp>
        <p:nvSpPr>
          <p:cNvPr id="694" name="Google Shape;694;g2b35917715e_0_186"/>
          <p:cNvSpPr txBox="1"/>
          <p:nvPr/>
        </p:nvSpPr>
        <p:spPr>
          <a:xfrm>
            <a:off x="740100" y="725425"/>
            <a:ext cx="7663800" cy="43509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Clr>
                <a:schemeClr val="dk1"/>
              </a:buClr>
              <a:buSzPts val="1200"/>
              <a:buFont typeface="Merriweather"/>
              <a:buChar char="●"/>
            </a:pPr>
            <a:r>
              <a:rPr b="1" lang="en" sz="1200">
                <a:solidFill>
                  <a:schemeClr val="dk2"/>
                </a:solidFill>
                <a:latin typeface="Merriweather"/>
                <a:ea typeface="Merriweather"/>
                <a:cs typeface="Merriweather"/>
                <a:sym typeface="Merriweather"/>
              </a:rPr>
              <a:t> Stating your interest in a field, but not the specifics of why</a:t>
            </a:r>
            <a:endParaRPr b="1" sz="1200">
              <a:solidFill>
                <a:schemeClr val="dk2"/>
              </a:solidFill>
              <a:latin typeface="Merriweather"/>
              <a:ea typeface="Merriweather"/>
              <a:cs typeface="Merriweather"/>
              <a:sym typeface="Merriweather"/>
            </a:endParaRPr>
          </a:p>
          <a:p>
            <a:pPr indent="-304800" lvl="1" marL="914400" rtl="0" algn="l">
              <a:lnSpc>
                <a:spcPct val="150000"/>
              </a:lnSpc>
              <a:spcBef>
                <a:spcPts val="400"/>
              </a:spcBef>
              <a:spcAft>
                <a:spcPts val="0"/>
              </a:spcAft>
              <a:buClr>
                <a:schemeClr val="dk1"/>
              </a:buClr>
              <a:buSzPts val="1200"/>
              <a:buFont typeface="Merriweather"/>
              <a:buChar char="○"/>
            </a:pPr>
            <a:r>
              <a:rPr lang="en" sz="1200">
                <a:solidFill>
                  <a:schemeClr val="dk2"/>
                </a:solidFill>
                <a:latin typeface="Merriweather"/>
                <a:ea typeface="Merriweather"/>
                <a:cs typeface="Merriweather"/>
                <a:sym typeface="Merriweather"/>
              </a:rPr>
              <a:t>“My experiences with family members suffering from Alzheimer’s inspired me to study neurodegenerative disorders”</a:t>
            </a:r>
            <a:endParaRPr sz="1200">
              <a:solidFill>
                <a:schemeClr val="dk2"/>
              </a:solidFill>
              <a:latin typeface="Merriweather"/>
              <a:ea typeface="Merriweather"/>
              <a:cs typeface="Merriweather"/>
              <a:sym typeface="Merriweather"/>
            </a:endParaRPr>
          </a:p>
          <a:p>
            <a:pPr indent="-304800" lvl="2" marL="1371600" rtl="0" algn="l">
              <a:lnSpc>
                <a:spcPct val="150000"/>
              </a:lnSpc>
              <a:spcBef>
                <a:spcPts val="400"/>
              </a:spcBef>
              <a:spcAft>
                <a:spcPts val="0"/>
              </a:spcAft>
              <a:buClr>
                <a:schemeClr val="dk1"/>
              </a:buClr>
              <a:buSzPts val="1200"/>
              <a:buFont typeface="Merriweather"/>
              <a:buChar char="■"/>
            </a:pPr>
            <a:r>
              <a:rPr lang="en" sz="1200">
                <a:solidFill>
                  <a:schemeClr val="dk2"/>
                </a:solidFill>
                <a:latin typeface="Merriweather"/>
                <a:ea typeface="Merriweather"/>
                <a:cs typeface="Merriweather"/>
                <a:sym typeface="Merriweather"/>
              </a:rPr>
              <a:t>Why? Was it the cognitive decline impacting your relationship with family members? Why did it inspire you? Did you set off to find the cause why this occurs? Did you begin to be curious about the development of a cure? How does your personal experience with the disease apply to society at large?</a:t>
            </a:r>
            <a:endParaRPr sz="1200">
              <a:solidFill>
                <a:schemeClr val="dk2"/>
              </a:solidFill>
              <a:latin typeface="Merriweather"/>
              <a:ea typeface="Merriweather"/>
              <a:cs typeface="Merriweather"/>
              <a:sym typeface="Merriweather"/>
            </a:endParaRPr>
          </a:p>
          <a:p>
            <a:pPr indent="-304800" lvl="0" marL="457200" rtl="0" algn="l">
              <a:lnSpc>
                <a:spcPct val="150000"/>
              </a:lnSpc>
              <a:spcBef>
                <a:spcPts val="0"/>
              </a:spcBef>
              <a:spcAft>
                <a:spcPts val="0"/>
              </a:spcAft>
              <a:buClr>
                <a:schemeClr val="dk2"/>
              </a:buClr>
              <a:buSzPts val="1200"/>
              <a:buFont typeface="Merriweather"/>
              <a:buChar char="●"/>
            </a:pPr>
            <a:r>
              <a:rPr lang="en" sz="1200">
                <a:solidFill>
                  <a:schemeClr val="dk1"/>
                </a:solidFill>
                <a:latin typeface="Merriweather"/>
                <a:ea typeface="Merriweather"/>
                <a:cs typeface="Merriweather"/>
                <a:sym typeface="Merriweather"/>
              </a:rPr>
              <a:t>Forgetting to say anything about why the specific program you’re applying to </a:t>
            </a:r>
            <a:r>
              <a:rPr b="1" lang="en" sz="1200" u="sng">
                <a:solidFill>
                  <a:schemeClr val="dk1"/>
                </a:solidFill>
                <a:latin typeface="Merriweather"/>
                <a:ea typeface="Merriweather"/>
                <a:cs typeface="Merriweather"/>
                <a:sym typeface="Merriweather"/>
              </a:rPr>
              <a:t>is the one</a:t>
            </a:r>
            <a:r>
              <a:rPr lang="en" sz="1200">
                <a:solidFill>
                  <a:schemeClr val="dk1"/>
                </a:solidFill>
                <a:latin typeface="Merriweather"/>
                <a:ea typeface="Merriweather"/>
                <a:cs typeface="Merriweather"/>
                <a:sym typeface="Merriweather"/>
              </a:rPr>
              <a:t> that will aid your transition to your next career step</a:t>
            </a:r>
            <a:endParaRPr sz="1200">
              <a:solidFill>
                <a:schemeClr val="dk1"/>
              </a:solidFill>
              <a:latin typeface="Merriweather"/>
              <a:ea typeface="Merriweather"/>
              <a:cs typeface="Merriweather"/>
              <a:sym typeface="Merriweather"/>
            </a:endParaRPr>
          </a:p>
          <a:p>
            <a:pPr indent="-304800" lvl="0" marL="457200" rtl="0" algn="l">
              <a:lnSpc>
                <a:spcPct val="150000"/>
              </a:lnSpc>
              <a:spcBef>
                <a:spcPts val="0"/>
              </a:spcBef>
              <a:spcAft>
                <a:spcPts val="0"/>
              </a:spcAft>
              <a:buClr>
                <a:schemeClr val="dk1"/>
              </a:buClr>
              <a:buSzPts val="1200"/>
              <a:buFont typeface="Merriweather"/>
              <a:buChar char="●"/>
            </a:pPr>
            <a:r>
              <a:rPr lang="en" sz="1200">
                <a:solidFill>
                  <a:schemeClr val="dk1"/>
                </a:solidFill>
                <a:latin typeface="Merriweather"/>
                <a:ea typeface="Merriweather"/>
                <a:cs typeface="Merriweather"/>
                <a:sym typeface="Merriweather"/>
              </a:rPr>
              <a:t>Talking about research experiences as a summary of the research, rather than about your contributions and how those contributions influenced your research interests and decision to pursue a career in research</a:t>
            </a:r>
            <a:endParaRPr sz="1200">
              <a:solidFill>
                <a:schemeClr val="dk1"/>
              </a:solidFill>
              <a:latin typeface="Merriweather"/>
              <a:ea typeface="Merriweather"/>
              <a:cs typeface="Merriweather"/>
              <a:sym typeface="Merriweather"/>
            </a:endParaRPr>
          </a:p>
          <a:p>
            <a:pPr indent="-304800" lvl="0" marL="457200" rtl="0" algn="l">
              <a:lnSpc>
                <a:spcPct val="150000"/>
              </a:lnSpc>
              <a:spcBef>
                <a:spcPts val="0"/>
              </a:spcBef>
              <a:spcAft>
                <a:spcPts val="0"/>
              </a:spcAft>
              <a:buClr>
                <a:schemeClr val="dk1"/>
              </a:buClr>
              <a:buSzPts val="1200"/>
              <a:buFont typeface="Helvetica Neue"/>
              <a:buChar char="●"/>
            </a:pPr>
            <a:r>
              <a:rPr lang="en" sz="1200">
                <a:solidFill>
                  <a:schemeClr val="dk1"/>
                </a:solidFill>
                <a:latin typeface="Merriweather"/>
                <a:ea typeface="Merriweather"/>
                <a:cs typeface="Merriweather"/>
                <a:sym typeface="Merriweather"/>
              </a:rPr>
              <a:t>Forgetting to mention significant accomplishments (e.g. poster presentation, award, publication, etc.) </a:t>
            </a:r>
            <a:r>
              <a:rPr b="1" lang="en" sz="1200">
                <a:solidFill>
                  <a:schemeClr val="dk1"/>
                </a:solidFill>
                <a:latin typeface="Merriweather"/>
                <a:ea typeface="Merriweather"/>
                <a:cs typeface="Merriweather"/>
                <a:sym typeface="Merriweather"/>
              </a:rPr>
              <a:t>This really isn’t the time to be humble</a:t>
            </a:r>
            <a:r>
              <a:rPr lang="en" sz="1200">
                <a:solidFill>
                  <a:schemeClr val="dk1"/>
                </a:solidFill>
                <a:latin typeface="Merriweather"/>
                <a:ea typeface="Merriweather"/>
                <a:cs typeface="Merriweather"/>
                <a:sym typeface="Merriweather"/>
              </a:rPr>
              <a:t>, you’re trying to be a competitive applicant!</a:t>
            </a:r>
            <a:endParaRPr sz="1200">
              <a:solidFill>
                <a:schemeClr val="dk1"/>
              </a:solidFill>
              <a:latin typeface="Merriweather"/>
              <a:ea typeface="Merriweather"/>
              <a:cs typeface="Merriweather"/>
              <a:sym typeface="Merriweathe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pic>
        <p:nvPicPr>
          <p:cNvPr id="699" name="Google Shape;699;g2b303bf5d57_1_1044"/>
          <p:cNvPicPr preferRelativeResize="0"/>
          <p:nvPr/>
        </p:nvPicPr>
        <p:blipFill>
          <a:blip r:embed="rId3">
            <a:alphaModFix/>
          </a:blip>
          <a:stretch>
            <a:fillRect/>
          </a:stretch>
        </p:blipFill>
        <p:spPr>
          <a:xfrm>
            <a:off x="291375" y="166559"/>
            <a:ext cx="2890900" cy="960666"/>
          </a:xfrm>
          <a:prstGeom prst="rect">
            <a:avLst/>
          </a:prstGeom>
          <a:noFill/>
          <a:ln>
            <a:noFill/>
          </a:ln>
        </p:spPr>
      </p:pic>
      <p:pic>
        <p:nvPicPr>
          <p:cNvPr id="700" name="Google Shape;700;g2b303bf5d57_1_1044"/>
          <p:cNvPicPr preferRelativeResize="0"/>
          <p:nvPr/>
        </p:nvPicPr>
        <p:blipFill>
          <a:blip r:embed="rId4">
            <a:alphaModFix/>
          </a:blip>
          <a:stretch>
            <a:fillRect/>
          </a:stretch>
        </p:blipFill>
        <p:spPr>
          <a:xfrm>
            <a:off x="1019276" y="2638800"/>
            <a:ext cx="1684100" cy="1684126"/>
          </a:xfrm>
          <a:prstGeom prst="rect">
            <a:avLst/>
          </a:prstGeom>
          <a:noFill/>
          <a:ln>
            <a:noFill/>
          </a:ln>
        </p:spPr>
      </p:pic>
      <p:sp>
        <p:nvSpPr>
          <p:cNvPr id="701" name="Google Shape;701;g2b303bf5d57_1_1044"/>
          <p:cNvSpPr txBox="1"/>
          <p:nvPr/>
        </p:nvSpPr>
        <p:spPr>
          <a:xfrm>
            <a:off x="243400" y="4435488"/>
            <a:ext cx="33384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accent1"/>
                </a:solidFill>
                <a:latin typeface="Merriweather"/>
                <a:ea typeface="Merriweather"/>
                <a:cs typeface="Merriweather"/>
                <a:sym typeface="Merriweather"/>
              </a:rPr>
              <a:t>QR code for materials used in our workshops</a:t>
            </a:r>
            <a:endParaRPr/>
          </a:p>
        </p:txBody>
      </p:sp>
      <p:sp>
        <p:nvSpPr>
          <p:cNvPr id="702" name="Google Shape;702;g2b303bf5d57_1_1044"/>
          <p:cNvSpPr txBox="1"/>
          <p:nvPr/>
        </p:nvSpPr>
        <p:spPr>
          <a:xfrm>
            <a:off x="291375" y="1060375"/>
            <a:ext cx="33384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solidFill>
                  <a:schemeClr val="accent1"/>
                </a:solidFill>
                <a:latin typeface="Merriweather"/>
                <a:ea typeface="Merriweather"/>
                <a:cs typeface="Merriweather"/>
                <a:sym typeface="Merriweather"/>
              </a:rPr>
              <a:t>colorsofthebrain.com</a:t>
            </a:r>
            <a:endParaRPr sz="2000"/>
          </a:p>
        </p:txBody>
      </p:sp>
      <p:sp>
        <p:nvSpPr>
          <p:cNvPr id="703" name="Google Shape;703;g2b303bf5d57_1_1044"/>
          <p:cNvSpPr txBox="1"/>
          <p:nvPr/>
        </p:nvSpPr>
        <p:spPr>
          <a:xfrm>
            <a:off x="192125" y="1471700"/>
            <a:ext cx="33384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accent1"/>
                </a:solidFill>
                <a:latin typeface="Merriweather"/>
                <a:ea typeface="Merriweather"/>
                <a:cs typeface="Merriweather"/>
                <a:sym typeface="Merriweather"/>
              </a:rPr>
              <a:t>Twitter: @UCSD_CoB</a:t>
            </a:r>
            <a:endParaRPr sz="1600"/>
          </a:p>
        </p:txBody>
      </p:sp>
      <p:pic>
        <p:nvPicPr>
          <p:cNvPr id="704" name="Google Shape;704;g2b303bf5d57_1_1044"/>
          <p:cNvPicPr preferRelativeResize="0"/>
          <p:nvPr/>
        </p:nvPicPr>
        <p:blipFill>
          <a:blip r:embed="rId5">
            <a:alphaModFix/>
          </a:blip>
          <a:stretch>
            <a:fillRect/>
          </a:stretch>
        </p:blipFill>
        <p:spPr>
          <a:xfrm>
            <a:off x="3782175" y="152400"/>
            <a:ext cx="5137384" cy="4838699"/>
          </a:xfrm>
          <a:prstGeom prst="rect">
            <a:avLst/>
          </a:prstGeom>
          <a:noFill/>
          <a:ln>
            <a:noFill/>
          </a:ln>
        </p:spPr>
      </p:pic>
      <p:sp>
        <p:nvSpPr>
          <p:cNvPr id="705" name="Google Shape;705;g2b303bf5d57_1_1044"/>
          <p:cNvSpPr txBox="1"/>
          <p:nvPr/>
        </p:nvSpPr>
        <p:spPr>
          <a:xfrm>
            <a:off x="361325" y="1948700"/>
            <a:ext cx="3000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accent1"/>
                </a:solidFill>
              </a:rPr>
              <a:t>Y</a:t>
            </a:r>
            <a:r>
              <a:rPr b="1" lang="en" sz="1700">
                <a:solidFill>
                  <a:schemeClr val="accent1"/>
                </a:solidFill>
              </a:rPr>
              <a:t>outube: @cobucsd992</a:t>
            </a:r>
            <a:endParaRPr b="1">
              <a:solidFill>
                <a:schemeClr val="accen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g2b303bf5d57_2_0"/>
          <p:cNvSpPr/>
          <p:nvPr/>
        </p:nvSpPr>
        <p:spPr>
          <a:xfrm>
            <a:off x="152400" y="73525"/>
            <a:ext cx="8857800" cy="499200"/>
          </a:xfrm>
          <a:prstGeom prst="roundRect">
            <a:avLst>
              <a:gd fmla="val 16667" name="adj"/>
            </a:avLst>
          </a:prstGeom>
          <a:solidFill>
            <a:srgbClr val="EED9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g2b303bf5d57_2_0"/>
          <p:cNvSpPr txBox="1"/>
          <p:nvPr>
            <p:ph idx="4294967295" type="title"/>
          </p:nvPr>
        </p:nvSpPr>
        <p:spPr>
          <a:xfrm>
            <a:off x="281350" y="25"/>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erriweather"/>
                <a:ea typeface="Merriweather"/>
                <a:cs typeface="Merriweather"/>
                <a:sym typeface="Merriweather"/>
              </a:rPr>
              <a:t>Natalie Paredes</a:t>
            </a:r>
            <a:endParaRPr b="1">
              <a:latin typeface="Merriweather"/>
              <a:ea typeface="Merriweather"/>
              <a:cs typeface="Merriweather"/>
              <a:sym typeface="Merriweather"/>
            </a:endParaRPr>
          </a:p>
        </p:txBody>
      </p:sp>
      <p:sp>
        <p:nvSpPr>
          <p:cNvPr id="415" name="Google Shape;415;g2b303bf5d57_2_0"/>
          <p:cNvSpPr txBox="1"/>
          <p:nvPr/>
        </p:nvSpPr>
        <p:spPr>
          <a:xfrm>
            <a:off x="152400" y="664975"/>
            <a:ext cx="2909700" cy="463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833C0B"/>
                </a:solidFill>
                <a:latin typeface="Merriweather"/>
                <a:ea typeface="Merriweather"/>
                <a:cs typeface="Merriweather"/>
                <a:sym typeface="Merriweather"/>
              </a:rPr>
              <a:t>B.A. in Psychology</a:t>
            </a:r>
            <a:endParaRPr b="1" sz="1700">
              <a:solidFill>
                <a:srgbClr val="833C0B"/>
              </a:solidFill>
              <a:latin typeface="Merriweather"/>
              <a:ea typeface="Merriweather"/>
              <a:cs typeface="Merriweather"/>
              <a:sym typeface="Merriweather"/>
            </a:endParaRPr>
          </a:p>
          <a:p>
            <a:pPr indent="0" lvl="0" marL="0" rtl="0" algn="l">
              <a:spcBef>
                <a:spcPts val="0"/>
              </a:spcBef>
              <a:spcAft>
                <a:spcPts val="0"/>
              </a:spcAft>
              <a:buNone/>
            </a:pPr>
            <a:r>
              <a:rPr b="1" lang="en" sz="1700">
                <a:latin typeface="Merriweather"/>
                <a:ea typeface="Merriweather"/>
                <a:cs typeface="Merriweather"/>
                <a:sym typeface="Merriweather"/>
              </a:rPr>
              <a:t>California State University, Northridge</a:t>
            </a:r>
            <a:r>
              <a:rPr b="1" lang="en" sz="1700">
                <a:latin typeface="Merriweather"/>
                <a:ea typeface="Merriweather"/>
                <a:cs typeface="Merriweather"/>
                <a:sym typeface="Merriweather"/>
              </a:rPr>
              <a:t> </a:t>
            </a:r>
            <a:endParaRPr b="1" sz="1700">
              <a:latin typeface="Merriweather"/>
              <a:ea typeface="Merriweather"/>
              <a:cs typeface="Merriweather"/>
              <a:sym typeface="Merriweather"/>
            </a:endParaRPr>
          </a:p>
          <a:p>
            <a:pPr indent="0" lvl="0" marL="0" rtl="0" algn="l">
              <a:spcBef>
                <a:spcPts val="0"/>
              </a:spcBef>
              <a:spcAft>
                <a:spcPts val="0"/>
              </a:spcAft>
              <a:buNone/>
            </a:pPr>
            <a:r>
              <a:rPr b="1" lang="en" sz="1700">
                <a:latin typeface="Merriweather"/>
                <a:ea typeface="Merriweather"/>
                <a:cs typeface="Merriweather"/>
                <a:sym typeface="Merriweather"/>
              </a:rPr>
              <a:t>2017-2021</a:t>
            </a:r>
            <a:endParaRPr b="1" sz="1700">
              <a:latin typeface="Merriweather"/>
              <a:ea typeface="Merriweather"/>
              <a:cs typeface="Merriweather"/>
              <a:sym typeface="Merriweather"/>
            </a:endParaRPr>
          </a:p>
          <a:p>
            <a:pPr indent="0" lvl="0" marL="0" rtl="0" algn="l">
              <a:spcBef>
                <a:spcPts val="0"/>
              </a:spcBef>
              <a:spcAft>
                <a:spcPts val="0"/>
              </a:spcAft>
              <a:buNone/>
            </a:pPr>
            <a:r>
              <a:t/>
            </a:r>
            <a:endParaRPr b="1" sz="1700">
              <a:latin typeface="Merriweather"/>
              <a:ea typeface="Merriweather"/>
              <a:cs typeface="Merriweather"/>
              <a:sym typeface="Merriweather"/>
            </a:endParaRPr>
          </a:p>
          <a:p>
            <a:pPr indent="0" lvl="0" marL="0" rtl="0" algn="l">
              <a:spcBef>
                <a:spcPts val="0"/>
              </a:spcBef>
              <a:spcAft>
                <a:spcPts val="0"/>
              </a:spcAft>
              <a:buNone/>
            </a:pPr>
            <a:r>
              <a:rPr b="1" lang="en" sz="1700">
                <a:solidFill>
                  <a:srgbClr val="833C0B"/>
                </a:solidFill>
                <a:latin typeface="Merriweather"/>
                <a:ea typeface="Merriweather"/>
                <a:cs typeface="Merriweather"/>
                <a:sym typeface="Merriweather"/>
              </a:rPr>
              <a:t>Post-baccalaureate Researcher</a:t>
            </a:r>
            <a:endParaRPr b="1" sz="1700">
              <a:solidFill>
                <a:srgbClr val="833C0B"/>
              </a:solidFill>
              <a:latin typeface="Merriweather"/>
              <a:ea typeface="Merriweather"/>
              <a:cs typeface="Merriweather"/>
              <a:sym typeface="Merriweather"/>
            </a:endParaRPr>
          </a:p>
          <a:p>
            <a:pPr indent="0" lvl="0" marL="0" rtl="0" algn="l">
              <a:spcBef>
                <a:spcPts val="0"/>
              </a:spcBef>
              <a:spcAft>
                <a:spcPts val="0"/>
              </a:spcAft>
              <a:buNone/>
            </a:pPr>
            <a:r>
              <a:rPr b="1" lang="en" sz="1700">
                <a:latin typeface="Merriweather"/>
                <a:ea typeface="Merriweather"/>
                <a:cs typeface="Merriweather"/>
                <a:sym typeface="Merriweather"/>
              </a:rPr>
              <a:t>UCLA through CSUN BUILD PODER research program	</a:t>
            </a:r>
            <a:endParaRPr b="1" sz="1700">
              <a:latin typeface="Merriweather"/>
              <a:ea typeface="Merriweather"/>
              <a:cs typeface="Merriweather"/>
              <a:sym typeface="Merriweather"/>
            </a:endParaRPr>
          </a:p>
          <a:p>
            <a:pPr indent="0" lvl="0" marL="0" rtl="0" algn="l">
              <a:spcBef>
                <a:spcPts val="0"/>
              </a:spcBef>
              <a:spcAft>
                <a:spcPts val="0"/>
              </a:spcAft>
              <a:buNone/>
            </a:pPr>
            <a:r>
              <a:rPr b="1" lang="en" sz="1700">
                <a:latin typeface="Merriweather"/>
                <a:ea typeface="Merriweather"/>
                <a:cs typeface="Merriweather"/>
                <a:sym typeface="Merriweather"/>
              </a:rPr>
              <a:t>2021-2022</a:t>
            </a:r>
            <a:endParaRPr b="1" sz="1700">
              <a:latin typeface="Merriweather"/>
              <a:ea typeface="Merriweather"/>
              <a:cs typeface="Merriweather"/>
              <a:sym typeface="Merriweather"/>
            </a:endParaRPr>
          </a:p>
          <a:p>
            <a:pPr indent="0" lvl="0" marL="0" rtl="0" algn="l">
              <a:spcBef>
                <a:spcPts val="0"/>
              </a:spcBef>
              <a:spcAft>
                <a:spcPts val="0"/>
              </a:spcAft>
              <a:buNone/>
            </a:pPr>
            <a:r>
              <a:t/>
            </a:r>
            <a:endParaRPr b="1" sz="1700">
              <a:latin typeface="Merriweather"/>
              <a:ea typeface="Merriweather"/>
              <a:cs typeface="Merriweather"/>
              <a:sym typeface="Merriweather"/>
            </a:endParaRPr>
          </a:p>
          <a:p>
            <a:pPr indent="0" lvl="0" marL="0" rtl="0" algn="l">
              <a:spcBef>
                <a:spcPts val="0"/>
              </a:spcBef>
              <a:spcAft>
                <a:spcPts val="0"/>
              </a:spcAft>
              <a:buNone/>
            </a:pPr>
            <a:r>
              <a:rPr b="1" lang="en" sz="1700">
                <a:solidFill>
                  <a:srgbClr val="833C0B"/>
                </a:solidFill>
                <a:latin typeface="Merriweather"/>
                <a:ea typeface="Merriweather"/>
                <a:cs typeface="Merriweather"/>
                <a:sym typeface="Merriweather"/>
              </a:rPr>
              <a:t>Ph.D. in Psychology</a:t>
            </a:r>
            <a:endParaRPr b="1" sz="1700">
              <a:solidFill>
                <a:srgbClr val="833C0B"/>
              </a:solidFill>
              <a:latin typeface="Merriweather"/>
              <a:ea typeface="Merriweather"/>
              <a:cs typeface="Merriweather"/>
              <a:sym typeface="Merriweather"/>
            </a:endParaRPr>
          </a:p>
          <a:p>
            <a:pPr indent="0" lvl="0" marL="0" rtl="0" algn="l">
              <a:spcBef>
                <a:spcPts val="0"/>
              </a:spcBef>
              <a:spcAft>
                <a:spcPts val="0"/>
              </a:spcAft>
              <a:buNone/>
            </a:pPr>
            <a:r>
              <a:rPr b="1" lang="en" sz="1700">
                <a:latin typeface="Merriweather"/>
                <a:ea typeface="Merriweather"/>
                <a:cs typeface="Merriweather"/>
                <a:sym typeface="Merriweather"/>
              </a:rPr>
              <a:t>UC San Diego </a:t>
            </a:r>
            <a:endParaRPr b="1" sz="1700">
              <a:latin typeface="Merriweather"/>
              <a:ea typeface="Merriweather"/>
              <a:cs typeface="Merriweather"/>
              <a:sym typeface="Merriweather"/>
            </a:endParaRPr>
          </a:p>
          <a:p>
            <a:pPr indent="0" lvl="0" marL="0" rtl="0" algn="l">
              <a:spcBef>
                <a:spcPts val="0"/>
              </a:spcBef>
              <a:spcAft>
                <a:spcPts val="0"/>
              </a:spcAft>
              <a:buNone/>
            </a:pPr>
            <a:r>
              <a:rPr b="1" lang="en" sz="1700">
                <a:latin typeface="Merriweather"/>
                <a:ea typeface="Merriweather"/>
                <a:cs typeface="Merriweather"/>
                <a:sym typeface="Merriweather"/>
              </a:rPr>
              <a:t>2022-???</a:t>
            </a:r>
            <a:endParaRPr b="1" sz="1700">
              <a:latin typeface="Merriweather"/>
              <a:ea typeface="Merriweather"/>
              <a:cs typeface="Merriweather"/>
              <a:sym typeface="Merriweather"/>
            </a:endParaRPr>
          </a:p>
          <a:p>
            <a:pPr indent="0" lvl="0" marL="0" rtl="0" algn="l">
              <a:spcBef>
                <a:spcPts val="0"/>
              </a:spcBef>
              <a:spcAft>
                <a:spcPts val="0"/>
              </a:spcAft>
              <a:buNone/>
            </a:pPr>
            <a:r>
              <a:t/>
            </a:r>
            <a:endParaRPr b="1" sz="1700">
              <a:latin typeface="Merriweather"/>
              <a:ea typeface="Merriweather"/>
              <a:cs typeface="Merriweather"/>
              <a:sym typeface="Merriweather"/>
            </a:endParaRPr>
          </a:p>
          <a:p>
            <a:pPr indent="0" lvl="0" marL="0" rtl="0" algn="l">
              <a:spcBef>
                <a:spcPts val="0"/>
              </a:spcBef>
              <a:spcAft>
                <a:spcPts val="0"/>
              </a:spcAft>
              <a:buNone/>
            </a:pPr>
            <a:r>
              <a:t/>
            </a:r>
            <a:endParaRPr b="1" sz="1700">
              <a:latin typeface="Merriweather"/>
              <a:ea typeface="Merriweather"/>
              <a:cs typeface="Merriweather"/>
              <a:sym typeface="Merriweather"/>
            </a:endParaRPr>
          </a:p>
        </p:txBody>
      </p:sp>
      <p:sp>
        <p:nvSpPr>
          <p:cNvPr id="416" name="Google Shape;416;g2b303bf5d57_2_0"/>
          <p:cNvSpPr txBox="1"/>
          <p:nvPr/>
        </p:nvSpPr>
        <p:spPr>
          <a:xfrm>
            <a:off x="3316650" y="3485025"/>
            <a:ext cx="60729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833C0B"/>
                </a:solidFill>
                <a:latin typeface="Merriweather"/>
                <a:ea typeface="Merriweather"/>
                <a:cs typeface="Merriweather"/>
                <a:sym typeface="Merriweather"/>
              </a:rPr>
              <a:t>Research Interests:</a:t>
            </a:r>
            <a:endParaRPr b="1" sz="1700">
              <a:solidFill>
                <a:srgbClr val="833C0B"/>
              </a:solidFill>
              <a:latin typeface="Merriweather"/>
              <a:ea typeface="Merriweather"/>
              <a:cs typeface="Merriweather"/>
              <a:sym typeface="Merriweather"/>
            </a:endParaRPr>
          </a:p>
          <a:p>
            <a:pPr indent="0" lvl="0" marL="0" rtl="0" algn="l">
              <a:spcBef>
                <a:spcPts val="0"/>
              </a:spcBef>
              <a:spcAft>
                <a:spcPts val="0"/>
              </a:spcAft>
              <a:buNone/>
            </a:pPr>
            <a:r>
              <a:rPr b="1" lang="en" sz="1700">
                <a:solidFill>
                  <a:schemeClr val="dk1"/>
                </a:solidFill>
                <a:latin typeface="Merriweather"/>
                <a:ea typeface="Merriweather"/>
                <a:cs typeface="Merriweather"/>
                <a:sym typeface="Merriweather"/>
              </a:rPr>
              <a:t>Neural mechanisms underlying decision making in disease models</a:t>
            </a:r>
            <a:endParaRPr b="1" sz="1700">
              <a:solidFill>
                <a:schemeClr val="dk1"/>
              </a:solidFill>
              <a:latin typeface="Merriweather"/>
              <a:ea typeface="Merriweather"/>
              <a:cs typeface="Merriweather"/>
              <a:sym typeface="Merriweather"/>
            </a:endParaRPr>
          </a:p>
          <a:p>
            <a:pPr indent="0" lvl="0" marL="0" rtl="0" algn="l">
              <a:spcBef>
                <a:spcPts val="0"/>
              </a:spcBef>
              <a:spcAft>
                <a:spcPts val="0"/>
              </a:spcAft>
              <a:buNone/>
            </a:pPr>
            <a:r>
              <a:t/>
            </a:r>
            <a:endParaRPr b="1" sz="1700">
              <a:solidFill>
                <a:srgbClr val="833C0B"/>
              </a:solidFill>
              <a:latin typeface="Merriweather"/>
              <a:ea typeface="Merriweather"/>
              <a:cs typeface="Merriweather"/>
              <a:sym typeface="Merriweather"/>
            </a:endParaRPr>
          </a:p>
          <a:p>
            <a:pPr indent="0" lvl="0" marL="0" rtl="0" algn="l">
              <a:spcBef>
                <a:spcPts val="0"/>
              </a:spcBef>
              <a:spcAft>
                <a:spcPts val="0"/>
              </a:spcAft>
              <a:buNone/>
            </a:pPr>
            <a:r>
              <a:rPr b="1" lang="en" sz="1700">
                <a:solidFill>
                  <a:srgbClr val="833C0B"/>
                </a:solidFill>
                <a:latin typeface="Merriweather"/>
                <a:ea typeface="Merriweather"/>
                <a:cs typeface="Merriweather"/>
                <a:sym typeface="Merriweather"/>
              </a:rPr>
              <a:t>Career goal:</a:t>
            </a:r>
            <a:endParaRPr b="1" sz="1700">
              <a:solidFill>
                <a:srgbClr val="833C0B"/>
              </a:solidFill>
              <a:latin typeface="Merriweather"/>
              <a:ea typeface="Merriweather"/>
              <a:cs typeface="Merriweather"/>
              <a:sym typeface="Merriweather"/>
            </a:endParaRPr>
          </a:p>
          <a:p>
            <a:pPr indent="0" lvl="0" marL="0" rtl="0" algn="l">
              <a:spcBef>
                <a:spcPts val="0"/>
              </a:spcBef>
              <a:spcAft>
                <a:spcPts val="0"/>
              </a:spcAft>
              <a:buNone/>
            </a:pPr>
            <a:r>
              <a:rPr b="1" lang="en" sz="1700">
                <a:solidFill>
                  <a:schemeClr val="dk1"/>
                </a:solidFill>
                <a:latin typeface="Merriweather"/>
                <a:ea typeface="Merriweather"/>
                <a:cs typeface="Merriweather"/>
                <a:sym typeface="Merriweather"/>
              </a:rPr>
              <a:t>Academic Research</a:t>
            </a:r>
            <a:endParaRPr b="1" sz="1700">
              <a:solidFill>
                <a:schemeClr val="dk1"/>
              </a:solidFill>
              <a:latin typeface="Merriweather"/>
              <a:ea typeface="Merriweather"/>
              <a:cs typeface="Merriweather"/>
              <a:sym typeface="Merriweather"/>
            </a:endParaRPr>
          </a:p>
        </p:txBody>
      </p:sp>
      <p:pic>
        <p:nvPicPr>
          <p:cNvPr id="417" name="Google Shape;417;g2b303bf5d57_2_0"/>
          <p:cNvPicPr preferRelativeResize="0"/>
          <p:nvPr/>
        </p:nvPicPr>
        <p:blipFill>
          <a:blip r:embed="rId3">
            <a:alphaModFix/>
          </a:blip>
          <a:stretch>
            <a:fillRect/>
          </a:stretch>
        </p:blipFill>
        <p:spPr>
          <a:xfrm>
            <a:off x="3070850" y="664975"/>
            <a:ext cx="2318786" cy="2585912"/>
          </a:xfrm>
          <a:prstGeom prst="rect">
            <a:avLst/>
          </a:prstGeom>
          <a:noFill/>
          <a:ln>
            <a:noFill/>
          </a:ln>
        </p:spPr>
      </p:pic>
      <p:pic>
        <p:nvPicPr>
          <p:cNvPr id="418" name="Google Shape;418;g2b303bf5d57_2_0"/>
          <p:cNvPicPr preferRelativeResize="0"/>
          <p:nvPr/>
        </p:nvPicPr>
        <p:blipFill rotWithShape="1">
          <a:blip r:embed="rId4">
            <a:alphaModFix/>
          </a:blip>
          <a:srcRect b="0" l="0" r="0" t="10602"/>
          <a:stretch/>
        </p:blipFill>
        <p:spPr>
          <a:xfrm>
            <a:off x="7161975" y="1742375"/>
            <a:ext cx="1997601" cy="1568649"/>
          </a:xfrm>
          <a:prstGeom prst="rect">
            <a:avLst/>
          </a:prstGeom>
          <a:noFill/>
          <a:ln>
            <a:noFill/>
          </a:ln>
        </p:spPr>
      </p:pic>
      <p:pic>
        <p:nvPicPr>
          <p:cNvPr id="419" name="Google Shape;419;g2b303bf5d57_2_0"/>
          <p:cNvPicPr preferRelativeResize="0"/>
          <p:nvPr/>
        </p:nvPicPr>
        <p:blipFill rotWithShape="1">
          <a:blip r:embed="rId5">
            <a:alphaModFix/>
          </a:blip>
          <a:srcRect b="32432" l="0" r="0" t="0"/>
          <a:stretch/>
        </p:blipFill>
        <p:spPr>
          <a:xfrm>
            <a:off x="5398375" y="1742375"/>
            <a:ext cx="1763601" cy="1568650"/>
          </a:xfrm>
          <a:prstGeom prst="rect">
            <a:avLst/>
          </a:prstGeom>
          <a:noFill/>
          <a:ln>
            <a:noFill/>
          </a:ln>
        </p:spPr>
      </p:pic>
      <p:pic>
        <p:nvPicPr>
          <p:cNvPr id="420" name="Google Shape;420;g2b303bf5d57_2_0"/>
          <p:cNvPicPr preferRelativeResize="0"/>
          <p:nvPr/>
        </p:nvPicPr>
        <p:blipFill rotWithShape="1">
          <a:blip r:embed="rId6">
            <a:alphaModFix/>
          </a:blip>
          <a:srcRect b="4828" l="0" r="0" t="14688"/>
          <a:stretch/>
        </p:blipFill>
        <p:spPr>
          <a:xfrm>
            <a:off x="5398375" y="694224"/>
            <a:ext cx="1785999" cy="1048527"/>
          </a:xfrm>
          <a:prstGeom prst="rect">
            <a:avLst/>
          </a:prstGeom>
          <a:noFill/>
          <a:ln>
            <a:noFill/>
          </a:ln>
        </p:spPr>
      </p:pic>
      <p:pic>
        <p:nvPicPr>
          <p:cNvPr id="421" name="Google Shape;421;g2b303bf5d57_2_0"/>
          <p:cNvPicPr preferRelativeResize="0"/>
          <p:nvPr/>
        </p:nvPicPr>
        <p:blipFill>
          <a:blip r:embed="rId7">
            <a:alphaModFix/>
          </a:blip>
          <a:stretch>
            <a:fillRect/>
          </a:stretch>
        </p:blipFill>
        <p:spPr>
          <a:xfrm>
            <a:off x="5788874" y="1554399"/>
            <a:ext cx="1040013" cy="499200"/>
          </a:xfrm>
          <a:prstGeom prst="rect">
            <a:avLst/>
          </a:prstGeom>
          <a:noFill/>
          <a:ln>
            <a:noFill/>
          </a:ln>
        </p:spPr>
      </p:pic>
      <p:pic>
        <p:nvPicPr>
          <p:cNvPr id="422" name="Google Shape;422;g2b303bf5d57_2_0"/>
          <p:cNvPicPr preferRelativeResize="0"/>
          <p:nvPr/>
        </p:nvPicPr>
        <p:blipFill rotWithShape="1">
          <a:blip r:embed="rId8">
            <a:alphaModFix/>
          </a:blip>
          <a:srcRect b="27037" l="10683" r="10296" t="40114"/>
          <a:stretch/>
        </p:blipFill>
        <p:spPr>
          <a:xfrm>
            <a:off x="7161975" y="694225"/>
            <a:ext cx="1982026" cy="1098951"/>
          </a:xfrm>
          <a:prstGeom prst="rect">
            <a:avLst/>
          </a:prstGeom>
          <a:noFill/>
          <a:ln>
            <a:noFill/>
          </a:ln>
        </p:spPr>
      </p:pic>
      <p:pic>
        <p:nvPicPr>
          <p:cNvPr id="423" name="Google Shape;423;g2b303bf5d57_2_0"/>
          <p:cNvPicPr preferRelativeResize="0"/>
          <p:nvPr/>
        </p:nvPicPr>
        <p:blipFill>
          <a:blip r:embed="rId9">
            <a:alphaModFix/>
          </a:blip>
          <a:stretch>
            <a:fillRect/>
          </a:stretch>
        </p:blipFill>
        <p:spPr>
          <a:xfrm>
            <a:off x="7483838" y="1129175"/>
            <a:ext cx="1412175" cy="1412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rgbClr val="874C2E"/>
                </a:solidFill>
                <a:latin typeface="Merriweather"/>
                <a:ea typeface="Merriweather"/>
                <a:cs typeface="Merriweather"/>
                <a:sym typeface="Merriweather"/>
              </a:rPr>
              <a:t>Benefit of a gap year(s)</a:t>
            </a:r>
            <a:endParaRPr sz="3000">
              <a:solidFill>
                <a:srgbClr val="874C2E"/>
              </a:solidFill>
              <a:latin typeface="Merriweather"/>
              <a:ea typeface="Merriweather"/>
              <a:cs typeface="Merriweather"/>
              <a:sym typeface="Merriweather"/>
            </a:endParaRPr>
          </a:p>
        </p:txBody>
      </p:sp>
      <p:sp>
        <p:nvSpPr>
          <p:cNvPr id="429" name="Google Shape;429;p2"/>
          <p:cNvSpPr txBox="1"/>
          <p:nvPr>
            <p:ph idx="1" type="body"/>
          </p:nvPr>
        </p:nvSpPr>
        <p:spPr>
          <a:xfrm>
            <a:off x="24450" y="1182875"/>
            <a:ext cx="90951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1"/>
              </a:buClr>
              <a:buSzPts val="1800"/>
              <a:buFont typeface="Merriweather"/>
              <a:buChar char="●"/>
            </a:pPr>
            <a:r>
              <a:rPr lang="en">
                <a:solidFill>
                  <a:schemeClr val="lt1"/>
                </a:solidFill>
                <a:latin typeface="Merriweather"/>
                <a:ea typeface="Merriweather"/>
                <a:cs typeface="Merriweather"/>
                <a:sym typeface="Merriweather"/>
              </a:rPr>
              <a:t>Experience full time research </a:t>
            </a:r>
            <a:endParaRPr>
              <a:solidFill>
                <a:schemeClr val="lt1"/>
              </a:solidFill>
              <a:latin typeface="Merriweather"/>
              <a:ea typeface="Merriweather"/>
              <a:cs typeface="Merriweather"/>
              <a:sym typeface="Merriweather"/>
            </a:endParaRPr>
          </a:p>
          <a:p>
            <a:pPr indent="-317500" lvl="1" marL="914400" rtl="0" algn="l">
              <a:lnSpc>
                <a:spcPct val="160000"/>
              </a:lnSpc>
              <a:spcBef>
                <a:spcPts val="0"/>
              </a:spcBef>
              <a:spcAft>
                <a:spcPts val="0"/>
              </a:spcAft>
              <a:buClr>
                <a:srgbClr val="333333"/>
              </a:buClr>
              <a:buSzPts val="1400"/>
              <a:buFont typeface="Merriweather"/>
              <a:buChar char="○"/>
            </a:pPr>
            <a:r>
              <a:rPr lang="en">
                <a:solidFill>
                  <a:srgbClr val="333333"/>
                </a:solidFill>
                <a:latin typeface="Merriweather"/>
                <a:ea typeface="Merriweather"/>
                <a:cs typeface="Merriweather"/>
                <a:sym typeface="Merriweather"/>
              </a:rPr>
              <a:t>Individualized projects, Journal Clubs, Seminars</a:t>
            </a:r>
            <a:endParaRPr>
              <a:solidFill>
                <a:srgbClr val="333333"/>
              </a:solidFill>
              <a:latin typeface="Merriweather"/>
              <a:ea typeface="Merriweather"/>
              <a:cs typeface="Merriweather"/>
              <a:sym typeface="Merriweather"/>
            </a:endParaRPr>
          </a:p>
          <a:p>
            <a:pPr indent="-317500" lvl="1" marL="914400" rtl="0" algn="l">
              <a:lnSpc>
                <a:spcPct val="115000"/>
              </a:lnSpc>
              <a:spcBef>
                <a:spcPts val="0"/>
              </a:spcBef>
              <a:spcAft>
                <a:spcPts val="0"/>
              </a:spcAft>
              <a:buClr>
                <a:schemeClr val="lt1"/>
              </a:buClr>
              <a:buSzPts val="1400"/>
              <a:buFont typeface="Merriweather"/>
              <a:buChar char="○"/>
            </a:pPr>
            <a:r>
              <a:rPr lang="en">
                <a:solidFill>
                  <a:schemeClr val="lt1"/>
                </a:solidFill>
                <a:latin typeface="Merriweather"/>
                <a:ea typeface="Merriweather"/>
                <a:cs typeface="Merriweather"/>
                <a:sym typeface="Merriweather"/>
              </a:rPr>
              <a:t>Is graduate school the right path?</a:t>
            </a:r>
            <a:endParaRPr>
              <a:solidFill>
                <a:schemeClr val="lt1"/>
              </a:solidFill>
              <a:latin typeface="Merriweather"/>
              <a:ea typeface="Merriweather"/>
              <a:cs typeface="Merriweather"/>
              <a:sym typeface="Merriweather"/>
            </a:endParaRPr>
          </a:p>
          <a:p>
            <a:pPr indent="0" lvl="0" marL="0" rtl="0" algn="l">
              <a:lnSpc>
                <a:spcPct val="115000"/>
              </a:lnSpc>
              <a:spcBef>
                <a:spcPts val="0"/>
              </a:spcBef>
              <a:spcAft>
                <a:spcPts val="0"/>
              </a:spcAft>
              <a:buNone/>
            </a:pPr>
            <a:r>
              <a:t/>
            </a:r>
            <a:endParaRPr>
              <a:solidFill>
                <a:schemeClr val="lt1"/>
              </a:solidFill>
              <a:latin typeface="Merriweather"/>
              <a:ea typeface="Merriweather"/>
              <a:cs typeface="Merriweather"/>
              <a:sym typeface="Merriweather"/>
            </a:endParaRPr>
          </a:p>
          <a:p>
            <a:pPr indent="-342900" lvl="0" marL="457200" rtl="0" algn="l">
              <a:lnSpc>
                <a:spcPct val="115000"/>
              </a:lnSpc>
              <a:spcBef>
                <a:spcPts val="0"/>
              </a:spcBef>
              <a:spcAft>
                <a:spcPts val="0"/>
              </a:spcAft>
              <a:buClr>
                <a:schemeClr val="lt1"/>
              </a:buClr>
              <a:buSzPts val="1800"/>
              <a:buFont typeface="Merriweather"/>
              <a:buChar char="●"/>
            </a:pPr>
            <a:r>
              <a:rPr lang="en">
                <a:solidFill>
                  <a:schemeClr val="lt1"/>
                </a:solidFill>
                <a:latin typeface="Merriweather"/>
                <a:ea typeface="Merriweather"/>
                <a:cs typeface="Merriweather"/>
                <a:sym typeface="Merriweather"/>
              </a:rPr>
              <a:t>Professional development and increased prospects for graduate programs</a:t>
            </a:r>
            <a:endParaRPr>
              <a:solidFill>
                <a:schemeClr val="lt1"/>
              </a:solidFill>
              <a:latin typeface="Merriweather"/>
              <a:ea typeface="Merriweather"/>
              <a:cs typeface="Merriweather"/>
              <a:sym typeface="Merriweather"/>
            </a:endParaRPr>
          </a:p>
          <a:p>
            <a:pPr indent="-317500" lvl="1" marL="914400" rtl="0" algn="l">
              <a:lnSpc>
                <a:spcPct val="150000"/>
              </a:lnSpc>
              <a:spcBef>
                <a:spcPts val="0"/>
              </a:spcBef>
              <a:spcAft>
                <a:spcPts val="0"/>
              </a:spcAft>
              <a:buClr>
                <a:schemeClr val="lt1"/>
              </a:buClr>
              <a:buSzPts val="1400"/>
              <a:buFont typeface="Merriweather"/>
              <a:buChar char="○"/>
            </a:pPr>
            <a:r>
              <a:rPr lang="en">
                <a:solidFill>
                  <a:schemeClr val="lt1"/>
                </a:solidFill>
                <a:latin typeface="Merriweather"/>
                <a:ea typeface="Merriweather"/>
                <a:cs typeface="Merriweather"/>
                <a:sym typeface="Merriweather"/>
              </a:rPr>
              <a:t>History of research productivity is a priority for graduate research programs</a:t>
            </a:r>
            <a:endParaRPr>
              <a:solidFill>
                <a:schemeClr val="lt1"/>
              </a:solidFill>
              <a:latin typeface="Merriweather"/>
              <a:ea typeface="Merriweather"/>
              <a:cs typeface="Merriweather"/>
              <a:sym typeface="Merriweather"/>
            </a:endParaRPr>
          </a:p>
          <a:p>
            <a:pPr indent="-317500" lvl="1" marL="914400" rtl="0" algn="l">
              <a:lnSpc>
                <a:spcPct val="150000"/>
              </a:lnSpc>
              <a:spcBef>
                <a:spcPts val="0"/>
              </a:spcBef>
              <a:spcAft>
                <a:spcPts val="0"/>
              </a:spcAft>
              <a:buClr>
                <a:schemeClr val="lt1"/>
              </a:buClr>
              <a:buSzPts val="1400"/>
              <a:buFont typeface="Merriweather"/>
              <a:buChar char="○"/>
            </a:pPr>
            <a:r>
              <a:rPr lang="en">
                <a:solidFill>
                  <a:schemeClr val="lt1"/>
                </a:solidFill>
                <a:latin typeface="Merriweather"/>
                <a:ea typeface="Merriweather"/>
                <a:cs typeface="Merriweather"/>
                <a:sym typeface="Merriweather"/>
              </a:rPr>
              <a:t>Study for GRE/MCAT (some programs offers courses)</a:t>
            </a:r>
            <a:endParaRPr>
              <a:solidFill>
                <a:schemeClr val="lt1"/>
              </a:solidFill>
              <a:latin typeface="Merriweather"/>
              <a:ea typeface="Merriweather"/>
              <a:cs typeface="Merriweather"/>
              <a:sym typeface="Merriweather"/>
            </a:endParaRPr>
          </a:p>
          <a:p>
            <a:pPr indent="-317500" lvl="1" marL="914400" rtl="0" algn="l">
              <a:lnSpc>
                <a:spcPct val="150000"/>
              </a:lnSpc>
              <a:spcBef>
                <a:spcPts val="0"/>
              </a:spcBef>
              <a:spcAft>
                <a:spcPts val="0"/>
              </a:spcAft>
              <a:buClr>
                <a:schemeClr val="lt1"/>
              </a:buClr>
              <a:buSzPts val="1400"/>
              <a:buFont typeface="Merriweather"/>
              <a:buChar char="○"/>
            </a:pPr>
            <a:r>
              <a:rPr lang="en">
                <a:solidFill>
                  <a:schemeClr val="lt1"/>
                </a:solidFill>
                <a:latin typeface="Merriweather"/>
                <a:ea typeface="Merriweather"/>
                <a:cs typeface="Merriweather"/>
                <a:sym typeface="Merriweather"/>
              </a:rPr>
              <a:t>Opportunity to present your science through conferences/publications</a:t>
            </a:r>
            <a:endParaRPr>
              <a:solidFill>
                <a:schemeClr val="lt1"/>
              </a:solidFill>
              <a:latin typeface="Merriweather"/>
              <a:ea typeface="Merriweather"/>
              <a:cs typeface="Merriweather"/>
              <a:sym typeface="Merriweather"/>
            </a:endParaRPr>
          </a:p>
          <a:p>
            <a:pPr indent="-317500" lvl="1" marL="914400" rtl="0" algn="l">
              <a:lnSpc>
                <a:spcPct val="150000"/>
              </a:lnSpc>
              <a:spcBef>
                <a:spcPts val="0"/>
              </a:spcBef>
              <a:spcAft>
                <a:spcPts val="0"/>
              </a:spcAft>
              <a:buClr>
                <a:schemeClr val="lt1"/>
              </a:buClr>
              <a:buSzPts val="1400"/>
              <a:buFont typeface="Merriweather"/>
              <a:buChar char="○"/>
            </a:pPr>
            <a:r>
              <a:rPr lang="en">
                <a:solidFill>
                  <a:schemeClr val="lt1"/>
                </a:solidFill>
                <a:latin typeface="Merriweather"/>
                <a:ea typeface="Merriweather"/>
                <a:cs typeface="Merriweather"/>
                <a:sym typeface="Merriweather"/>
              </a:rPr>
              <a:t>Secure strong letters of recommendation</a:t>
            </a:r>
            <a:endParaRPr>
              <a:solidFill>
                <a:schemeClr val="lt1"/>
              </a:solidFill>
              <a:latin typeface="Merriweather"/>
              <a:ea typeface="Merriweather"/>
              <a:cs typeface="Merriweather"/>
              <a:sym typeface="Merriweather"/>
            </a:endParaRPr>
          </a:p>
          <a:p>
            <a:pPr indent="-317500" lvl="1" marL="914400" rtl="0" algn="l">
              <a:lnSpc>
                <a:spcPct val="150000"/>
              </a:lnSpc>
              <a:spcBef>
                <a:spcPts val="0"/>
              </a:spcBef>
              <a:spcAft>
                <a:spcPts val="0"/>
              </a:spcAft>
              <a:buClr>
                <a:schemeClr val="lt1"/>
              </a:buClr>
              <a:buSzPts val="1400"/>
              <a:buFont typeface="Merriweather"/>
              <a:buChar char="○"/>
            </a:pPr>
            <a:r>
              <a:rPr lang="en">
                <a:solidFill>
                  <a:schemeClr val="lt1"/>
                </a:solidFill>
                <a:latin typeface="Merriweather"/>
                <a:ea typeface="Merriweather"/>
                <a:cs typeface="Merriweather"/>
                <a:sym typeface="Merriweather"/>
              </a:rPr>
              <a:t>Shows evidence for </a:t>
            </a:r>
            <a:r>
              <a:rPr lang="en">
                <a:solidFill>
                  <a:schemeClr val="lt1"/>
                </a:solidFill>
                <a:latin typeface="Merriweather"/>
                <a:ea typeface="Merriweather"/>
                <a:cs typeface="Merriweather"/>
                <a:sym typeface="Merriweather"/>
              </a:rPr>
              <a:t>commitment</a:t>
            </a:r>
            <a:r>
              <a:rPr lang="en">
                <a:solidFill>
                  <a:schemeClr val="lt1"/>
                </a:solidFill>
                <a:latin typeface="Merriweather"/>
                <a:ea typeface="Merriweather"/>
                <a:cs typeface="Merriweather"/>
                <a:sym typeface="Merriweather"/>
              </a:rPr>
              <a:t> to a career in research</a:t>
            </a:r>
            <a:endParaRPr>
              <a:solidFill>
                <a:schemeClr val="lt1"/>
              </a:solidFill>
              <a:latin typeface="Merriweather"/>
              <a:ea typeface="Merriweather"/>
              <a:cs typeface="Merriweather"/>
              <a:sym typeface="Merriweath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g2b303bf5d57_1_1182"/>
          <p:cNvSpPr txBox="1"/>
          <p:nvPr>
            <p:ph idx="1" type="body"/>
          </p:nvPr>
        </p:nvSpPr>
        <p:spPr>
          <a:xfrm>
            <a:off x="24450" y="1182875"/>
            <a:ext cx="9095100" cy="3416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Merriweather"/>
              <a:buChar char="●"/>
            </a:pPr>
            <a:r>
              <a:rPr lang="en">
                <a:solidFill>
                  <a:schemeClr val="lt1"/>
                </a:solidFill>
                <a:latin typeface="Merriweather"/>
                <a:ea typeface="Merriweather"/>
                <a:cs typeface="Merriweather"/>
                <a:sym typeface="Merriweather"/>
              </a:rPr>
              <a:t>Experience living in another location</a:t>
            </a:r>
            <a:endParaRPr>
              <a:solidFill>
                <a:schemeClr val="lt1"/>
              </a:solidFill>
              <a:latin typeface="Merriweather"/>
              <a:ea typeface="Merriweather"/>
              <a:cs typeface="Merriweather"/>
              <a:sym typeface="Merriweather"/>
            </a:endParaRPr>
          </a:p>
          <a:p>
            <a:pPr indent="-317500" lvl="1" marL="914400" rtl="0" algn="l">
              <a:lnSpc>
                <a:spcPct val="150000"/>
              </a:lnSpc>
              <a:spcBef>
                <a:spcPts val="0"/>
              </a:spcBef>
              <a:spcAft>
                <a:spcPts val="0"/>
              </a:spcAft>
              <a:buClr>
                <a:schemeClr val="lt1"/>
              </a:buClr>
              <a:buSzPts val="1400"/>
              <a:buFont typeface="Merriweather"/>
              <a:buChar char="○"/>
            </a:pPr>
            <a:r>
              <a:rPr lang="en">
                <a:solidFill>
                  <a:schemeClr val="lt1"/>
                </a:solidFill>
                <a:latin typeface="Merriweather"/>
                <a:ea typeface="Merriweather"/>
                <a:cs typeface="Merriweather"/>
                <a:sym typeface="Merriweather"/>
              </a:rPr>
              <a:t>Try out some places you are considering for graduate school </a:t>
            </a:r>
            <a:endParaRPr>
              <a:solidFill>
                <a:schemeClr val="lt1"/>
              </a:solidFill>
              <a:latin typeface="Merriweather"/>
              <a:ea typeface="Merriweather"/>
              <a:cs typeface="Merriweather"/>
              <a:sym typeface="Merriweather"/>
            </a:endParaRPr>
          </a:p>
          <a:p>
            <a:pPr indent="-317500" lvl="1" marL="914400" rtl="0" algn="l">
              <a:lnSpc>
                <a:spcPct val="150000"/>
              </a:lnSpc>
              <a:spcBef>
                <a:spcPts val="0"/>
              </a:spcBef>
              <a:spcAft>
                <a:spcPts val="0"/>
              </a:spcAft>
              <a:buClr>
                <a:schemeClr val="lt1"/>
              </a:buClr>
              <a:buSzPts val="1400"/>
              <a:buFont typeface="Merriweather"/>
              <a:buChar char="○"/>
            </a:pPr>
            <a:r>
              <a:rPr lang="en">
                <a:solidFill>
                  <a:schemeClr val="lt1"/>
                </a:solidFill>
                <a:latin typeface="Merriweather"/>
                <a:ea typeface="Merriweather"/>
                <a:cs typeface="Merriweather"/>
                <a:sym typeface="Merriweather"/>
              </a:rPr>
              <a:t>Comprehensive and affordable health insurance (double check this!)</a:t>
            </a:r>
            <a:endParaRPr>
              <a:solidFill>
                <a:schemeClr val="lt1"/>
              </a:solidFill>
              <a:latin typeface="Merriweather"/>
              <a:ea typeface="Merriweather"/>
              <a:cs typeface="Merriweather"/>
              <a:sym typeface="Merriweather"/>
            </a:endParaRPr>
          </a:p>
          <a:p>
            <a:pPr indent="-317500" lvl="1" marL="914400" rtl="0" algn="l">
              <a:lnSpc>
                <a:spcPct val="150000"/>
              </a:lnSpc>
              <a:spcBef>
                <a:spcPts val="0"/>
              </a:spcBef>
              <a:spcAft>
                <a:spcPts val="0"/>
              </a:spcAft>
              <a:buClr>
                <a:schemeClr val="lt1"/>
              </a:buClr>
              <a:buSzPts val="1400"/>
              <a:buFont typeface="Merriweather"/>
              <a:buChar char="○"/>
            </a:pPr>
            <a:r>
              <a:rPr lang="en">
                <a:solidFill>
                  <a:schemeClr val="lt1"/>
                </a:solidFill>
                <a:latin typeface="Merriweather"/>
                <a:ea typeface="Merriweather"/>
                <a:cs typeface="Merriweather"/>
                <a:sym typeface="Merriweather"/>
              </a:rPr>
              <a:t>Competitive annual salary</a:t>
            </a:r>
            <a:endParaRPr>
              <a:solidFill>
                <a:schemeClr val="lt1"/>
              </a:solidFill>
              <a:latin typeface="Merriweather"/>
              <a:ea typeface="Merriweather"/>
              <a:cs typeface="Merriweather"/>
              <a:sym typeface="Merriweather"/>
            </a:endParaRPr>
          </a:p>
          <a:p>
            <a:pPr indent="0" lvl="0" marL="0" rtl="0" algn="l">
              <a:spcBef>
                <a:spcPts val="0"/>
              </a:spcBef>
              <a:spcAft>
                <a:spcPts val="0"/>
              </a:spcAft>
              <a:buNone/>
            </a:pPr>
            <a:r>
              <a:t/>
            </a:r>
            <a:endParaRPr>
              <a:solidFill>
                <a:schemeClr val="lt1"/>
              </a:solidFill>
              <a:latin typeface="Merriweather"/>
              <a:ea typeface="Merriweather"/>
              <a:cs typeface="Merriweather"/>
              <a:sym typeface="Merriweather"/>
            </a:endParaRPr>
          </a:p>
          <a:p>
            <a:pPr indent="-342900" lvl="0" marL="457200" rtl="0" algn="l">
              <a:spcBef>
                <a:spcPts val="0"/>
              </a:spcBef>
              <a:spcAft>
                <a:spcPts val="0"/>
              </a:spcAft>
              <a:buClr>
                <a:schemeClr val="lt1"/>
              </a:buClr>
              <a:buSzPts val="1800"/>
              <a:buFont typeface="Merriweather"/>
              <a:buChar char="●"/>
            </a:pPr>
            <a:r>
              <a:rPr lang="en">
                <a:solidFill>
                  <a:schemeClr val="lt1"/>
                </a:solidFill>
                <a:latin typeface="Merriweather"/>
                <a:ea typeface="Merriweather"/>
                <a:cs typeface="Merriweather"/>
                <a:sym typeface="Merriweather"/>
              </a:rPr>
              <a:t>Experience a new type of research environment</a:t>
            </a:r>
            <a:endParaRPr>
              <a:solidFill>
                <a:schemeClr val="lt1"/>
              </a:solidFill>
              <a:latin typeface="Merriweather"/>
              <a:ea typeface="Merriweather"/>
              <a:cs typeface="Merriweather"/>
              <a:sym typeface="Merriweather"/>
            </a:endParaRPr>
          </a:p>
          <a:p>
            <a:pPr indent="-317500" lvl="1" marL="914400" rtl="0" algn="l">
              <a:lnSpc>
                <a:spcPct val="150000"/>
              </a:lnSpc>
              <a:spcBef>
                <a:spcPts val="0"/>
              </a:spcBef>
              <a:spcAft>
                <a:spcPts val="0"/>
              </a:spcAft>
              <a:buClr>
                <a:schemeClr val="lt1"/>
              </a:buClr>
              <a:buSzPts val="1400"/>
              <a:buFont typeface="Merriweather"/>
              <a:buChar char="○"/>
            </a:pPr>
            <a:r>
              <a:rPr lang="en">
                <a:solidFill>
                  <a:schemeClr val="lt1"/>
                </a:solidFill>
                <a:latin typeface="Merriweather"/>
                <a:ea typeface="Merriweather"/>
                <a:cs typeface="Merriweather"/>
                <a:sym typeface="Merriweather"/>
              </a:rPr>
              <a:t>Learn about working at the NIH and other US government agencies</a:t>
            </a:r>
            <a:endParaRPr>
              <a:solidFill>
                <a:schemeClr val="lt1"/>
              </a:solidFill>
              <a:latin typeface="Merriweather"/>
              <a:ea typeface="Merriweather"/>
              <a:cs typeface="Merriweather"/>
              <a:sym typeface="Merriweather"/>
            </a:endParaRPr>
          </a:p>
          <a:p>
            <a:pPr indent="-317500" lvl="1" marL="914400" rtl="0" algn="l">
              <a:lnSpc>
                <a:spcPct val="150000"/>
              </a:lnSpc>
              <a:spcBef>
                <a:spcPts val="0"/>
              </a:spcBef>
              <a:spcAft>
                <a:spcPts val="0"/>
              </a:spcAft>
              <a:buClr>
                <a:schemeClr val="lt1"/>
              </a:buClr>
              <a:buSzPts val="1400"/>
              <a:buFont typeface="Merriweather"/>
              <a:buChar char="○"/>
            </a:pPr>
            <a:r>
              <a:rPr lang="en">
                <a:solidFill>
                  <a:schemeClr val="lt1"/>
                </a:solidFill>
                <a:latin typeface="Merriweather"/>
                <a:ea typeface="Merriweather"/>
                <a:cs typeface="Merriweather"/>
                <a:sym typeface="Merriweather"/>
              </a:rPr>
              <a:t>Individualized mentorship with faculty and bench mentor</a:t>
            </a:r>
            <a:endParaRPr>
              <a:solidFill>
                <a:schemeClr val="lt1"/>
              </a:solidFill>
              <a:latin typeface="Merriweather"/>
              <a:ea typeface="Merriweather"/>
              <a:cs typeface="Merriweather"/>
              <a:sym typeface="Merriweather"/>
            </a:endParaRPr>
          </a:p>
          <a:p>
            <a:pPr indent="-317500" lvl="1" marL="914400" rtl="0" algn="l">
              <a:lnSpc>
                <a:spcPct val="150000"/>
              </a:lnSpc>
              <a:spcBef>
                <a:spcPts val="0"/>
              </a:spcBef>
              <a:spcAft>
                <a:spcPts val="0"/>
              </a:spcAft>
              <a:buClr>
                <a:schemeClr val="lt1"/>
              </a:buClr>
              <a:buSzPts val="1400"/>
              <a:buFont typeface="Merriweather"/>
              <a:buChar char="○"/>
            </a:pPr>
            <a:r>
              <a:rPr lang="en">
                <a:solidFill>
                  <a:schemeClr val="lt1"/>
                </a:solidFill>
                <a:latin typeface="Merriweather"/>
                <a:ea typeface="Merriweather"/>
                <a:cs typeface="Merriweather"/>
                <a:sym typeface="Merriweather"/>
              </a:rPr>
              <a:t>Connections to the scientific community in different disciplines</a:t>
            </a:r>
            <a:endParaRPr>
              <a:solidFill>
                <a:schemeClr val="lt1"/>
              </a:solidFill>
              <a:latin typeface="Merriweather"/>
              <a:ea typeface="Merriweather"/>
              <a:cs typeface="Merriweather"/>
              <a:sym typeface="Merriweather"/>
            </a:endParaRPr>
          </a:p>
        </p:txBody>
      </p:sp>
      <p:sp>
        <p:nvSpPr>
          <p:cNvPr id="435" name="Google Shape;435;g2b303bf5d57_1_118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rgbClr val="874C2E"/>
                </a:solidFill>
                <a:latin typeface="Merriweather"/>
                <a:ea typeface="Merriweather"/>
                <a:cs typeface="Merriweather"/>
                <a:sym typeface="Merriweather"/>
              </a:rPr>
              <a:t>Benefit of a gap year(s)</a:t>
            </a:r>
            <a:endParaRPr sz="3000">
              <a:solidFill>
                <a:srgbClr val="874C2E"/>
              </a:solidFill>
              <a:latin typeface="Merriweather"/>
              <a:ea typeface="Merriweather"/>
              <a:cs typeface="Merriweather"/>
              <a:sym typeface="Merriweath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g2b3591789ef_0_4"/>
          <p:cNvSpPr txBox="1"/>
          <p:nvPr/>
        </p:nvSpPr>
        <p:spPr>
          <a:xfrm>
            <a:off x="856350" y="1973850"/>
            <a:ext cx="74313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 sz="4000">
                <a:solidFill>
                  <a:srgbClr val="874C2E"/>
                </a:solidFill>
                <a:latin typeface="Merriweather"/>
                <a:ea typeface="Merriweather"/>
                <a:cs typeface="Merriweather"/>
                <a:sym typeface="Merriweather"/>
              </a:rPr>
              <a:t>Post-baccalaureate Research Programs</a:t>
            </a:r>
            <a:endParaRPr sz="4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
          <p:cNvSpPr txBox="1"/>
          <p:nvPr/>
        </p:nvSpPr>
        <p:spPr>
          <a:xfrm>
            <a:off x="307415" y="152538"/>
            <a:ext cx="8047500" cy="13860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dk1"/>
              </a:buClr>
              <a:buSzPts val="2100"/>
              <a:buFont typeface="Arial"/>
              <a:buNone/>
            </a:pPr>
            <a:r>
              <a:t/>
            </a:r>
            <a:endParaRPr i="0" sz="2100" u="none" cap="none" strike="noStrike">
              <a:solidFill>
                <a:schemeClr val="dk1"/>
              </a:solidFill>
              <a:latin typeface="Merriweather"/>
              <a:ea typeface="Merriweather"/>
              <a:cs typeface="Merriweather"/>
              <a:sym typeface="Merriweather"/>
            </a:endParaRPr>
          </a:p>
        </p:txBody>
      </p:sp>
      <p:sp>
        <p:nvSpPr>
          <p:cNvPr id="446" name="Google Shape;446;p4"/>
          <p:cNvSpPr txBox="1"/>
          <p:nvPr/>
        </p:nvSpPr>
        <p:spPr>
          <a:xfrm>
            <a:off x="373014" y="-80038"/>
            <a:ext cx="8387400" cy="10701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None/>
            </a:pPr>
            <a:r>
              <a:rPr i="0" lang="en" sz="3000" u="none" cap="none" strike="noStrike">
                <a:solidFill>
                  <a:srgbClr val="874C2E"/>
                </a:solidFill>
                <a:latin typeface="Merriweather"/>
                <a:ea typeface="Merriweather"/>
                <a:cs typeface="Merriweather"/>
                <a:sym typeface="Merriweather"/>
              </a:rPr>
              <a:t>Post-baccalaureate Research Programs</a:t>
            </a:r>
            <a:endParaRPr i="0" sz="3000" u="none" cap="none" strike="noStrike">
              <a:solidFill>
                <a:srgbClr val="874C2E"/>
              </a:solidFill>
              <a:latin typeface="Merriweather"/>
              <a:ea typeface="Merriweather"/>
              <a:cs typeface="Merriweather"/>
              <a:sym typeface="Merriweather"/>
            </a:endParaRPr>
          </a:p>
        </p:txBody>
      </p:sp>
      <p:sp>
        <p:nvSpPr>
          <p:cNvPr id="447" name="Google Shape;447;p4"/>
          <p:cNvSpPr/>
          <p:nvPr/>
        </p:nvSpPr>
        <p:spPr>
          <a:xfrm>
            <a:off x="373014" y="825129"/>
            <a:ext cx="8487300" cy="1107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i="0" lang="en" sz="1200" u="none" cap="none" strike="noStrike">
                <a:solidFill>
                  <a:schemeClr val="lt1"/>
                </a:solidFill>
                <a:latin typeface="Merriweather"/>
                <a:ea typeface="Merriweather"/>
                <a:cs typeface="Merriweather"/>
                <a:sym typeface="Merriweather"/>
              </a:rPr>
              <a:t>Support </a:t>
            </a:r>
            <a:r>
              <a:rPr b="1" i="0" lang="en" sz="1200" u="none" cap="none" strike="noStrike">
                <a:solidFill>
                  <a:schemeClr val="lt1"/>
                </a:solidFill>
                <a:latin typeface="Merriweather"/>
                <a:ea typeface="Merriweather"/>
                <a:cs typeface="Merriweather"/>
                <a:sym typeface="Merriweather"/>
              </a:rPr>
              <a:t>active</a:t>
            </a:r>
            <a:r>
              <a:rPr i="0" lang="en" sz="1200" u="none" cap="none" strike="noStrike">
                <a:solidFill>
                  <a:schemeClr val="lt1"/>
                </a:solidFill>
                <a:latin typeface="Merriweather"/>
                <a:ea typeface="Merriweather"/>
                <a:cs typeface="Merriweather"/>
                <a:sym typeface="Merriweather"/>
              </a:rPr>
              <a:t> research participation by recent graduates in STEM disciplines</a:t>
            </a:r>
            <a:endParaRPr i="0" sz="1200" u="none" cap="none" strike="noStrike">
              <a:solidFill>
                <a:schemeClr val="lt1"/>
              </a:solidFill>
              <a:latin typeface="Merriweather"/>
              <a:ea typeface="Merriweather"/>
              <a:cs typeface="Merriweather"/>
              <a:sym typeface="Merriweather"/>
            </a:endParaRPr>
          </a:p>
          <a:p>
            <a:pPr indent="-304800" lvl="0" marL="457200" marR="0" rtl="0" algn="l">
              <a:lnSpc>
                <a:spcPct val="100000"/>
              </a:lnSpc>
              <a:spcBef>
                <a:spcPts val="0"/>
              </a:spcBef>
              <a:spcAft>
                <a:spcPts val="0"/>
              </a:spcAft>
              <a:buClr>
                <a:schemeClr val="lt1"/>
              </a:buClr>
              <a:buSzPts val="1200"/>
              <a:buFont typeface="Merriweather"/>
              <a:buChar char="●"/>
            </a:pPr>
            <a:r>
              <a:rPr i="0" lang="en" sz="1200" u="none" cap="none" strike="noStrike">
                <a:solidFill>
                  <a:schemeClr val="lt1"/>
                </a:solidFill>
                <a:latin typeface="Merriweather"/>
                <a:ea typeface="Merriweather"/>
                <a:cs typeface="Merriweather"/>
                <a:sym typeface="Merriweather"/>
              </a:rPr>
              <a:t>typically in projects that involve students in meaningful ways in ongoing research programs or in research projects specifically designed for the program.</a:t>
            </a:r>
            <a:endParaRPr i="0" sz="1200" u="none" cap="none" strike="noStrike">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Clr>
                <a:srgbClr val="000000"/>
              </a:buClr>
              <a:buSzPts val="1200"/>
              <a:buFont typeface="Arial"/>
              <a:buNone/>
            </a:pPr>
            <a:r>
              <a:rPr i="0" lang="en" sz="1200" u="none" cap="none" strike="noStrike">
                <a:solidFill>
                  <a:schemeClr val="lt1"/>
                </a:solidFill>
                <a:latin typeface="Merriweather"/>
                <a:ea typeface="Merriweather"/>
                <a:cs typeface="Merriweather"/>
                <a:sym typeface="Merriweather"/>
              </a:rPr>
              <a:t>Graduates intent on </a:t>
            </a:r>
            <a:r>
              <a:rPr b="1" i="0" lang="en" sz="1200" u="none" cap="none" strike="noStrike">
                <a:solidFill>
                  <a:schemeClr val="lt1"/>
                </a:solidFill>
                <a:latin typeface="Merriweather"/>
                <a:ea typeface="Merriweather"/>
                <a:cs typeface="Merriweather"/>
                <a:sym typeface="Merriweather"/>
              </a:rPr>
              <a:t>remaining within the academic community </a:t>
            </a:r>
            <a:r>
              <a:rPr i="0" lang="en" sz="1200" u="none" cap="none" strike="noStrike">
                <a:solidFill>
                  <a:schemeClr val="lt1"/>
                </a:solidFill>
                <a:latin typeface="Merriweather"/>
                <a:ea typeface="Merriweather"/>
                <a:cs typeface="Merriweather"/>
                <a:sym typeface="Merriweather"/>
              </a:rPr>
              <a:t>may find that a post-bac provides the laboratory experience needed before moving on to pursue a master’s degree or doctorate (Ph.D.)</a:t>
            </a:r>
            <a:endParaRPr i="0" sz="1200" u="none" cap="none" strike="noStrike">
              <a:solidFill>
                <a:schemeClr val="lt1"/>
              </a:solidFill>
              <a:latin typeface="Merriweather"/>
              <a:ea typeface="Merriweather"/>
              <a:cs typeface="Merriweather"/>
              <a:sym typeface="Merriweather"/>
            </a:endParaRPr>
          </a:p>
        </p:txBody>
      </p:sp>
      <p:sp>
        <p:nvSpPr>
          <p:cNvPr id="448" name="Google Shape;448;p4"/>
          <p:cNvSpPr/>
          <p:nvPr/>
        </p:nvSpPr>
        <p:spPr>
          <a:xfrm>
            <a:off x="323042" y="1990560"/>
            <a:ext cx="8487300" cy="1107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i="0" lang="en" sz="1200" u="sng" cap="none" strike="noStrike">
                <a:solidFill>
                  <a:schemeClr val="lt1"/>
                </a:solidFill>
                <a:latin typeface="Merriweather"/>
                <a:ea typeface="Merriweather"/>
                <a:cs typeface="Merriweather"/>
                <a:sym typeface="Merriweather"/>
              </a:rPr>
              <a:t>Expectations may include:</a:t>
            </a:r>
            <a:endParaRPr i="0" sz="1200" u="none" cap="none" strike="noStrike">
              <a:solidFill>
                <a:schemeClr val="lt1"/>
              </a:solidFill>
              <a:latin typeface="Merriweather"/>
              <a:ea typeface="Merriweather"/>
              <a:cs typeface="Merriweather"/>
              <a:sym typeface="Merriweather"/>
            </a:endParaRPr>
          </a:p>
          <a:p>
            <a:pPr indent="-203200" lvl="0" marL="215900" marR="0" rtl="0" algn="l">
              <a:lnSpc>
                <a:spcPct val="100000"/>
              </a:lnSpc>
              <a:spcBef>
                <a:spcPts val="0"/>
              </a:spcBef>
              <a:spcAft>
                <a:spcPts val="0"/>
              </a:spcAft>
              <a:buClr>
                <a:schemeClr val="lt1"/>
              </a:buClr>
              <a:buSzPts val="1200"/>
              <a:buFont typeface="Merriweather"/>
              <a:buChar char="-"/>
            </a:pPr>
            <a:r>
              <a:rPr i="0" lang="en" sz="1200" u="none" cap="none" strike="noStrike">
                <a:solidFill>
                  <a:schemeClr val="lt1"/>
                </a:solidFill>
                <a:latin typeface="Merriweather"/>
                <a:ea typeface="Merriweather"/>
                <a:cs typeface="Merriweather"/>
                <a:sym typeface="Merriweather"/>
              </a:rPr>
              <a:t>Collecting/Analyzing data</a:t>
            </a:r>
            <a:endParaRPr i="0" sz="1200" u="none" cap="none" strike="noStrike">
              <a:solidFill>
                <a:schemeClr val="lt1"/>
              </a:solidFill>
              <a:latin typeface="Merriweather"/>
              <a:ea typeface="Merriweather"/>
              <a:cs typeface="Merriweather"/>
              <a:sym typeface="Merriweather"/>
            </a:endParaRPr>
          </a:p>
          <a:p>
            <a:pPr indent="-203200" lvl="0" marL="215900" marR="0" rtl="0" algn="l">
              <a:lnSpc>
                <a:spcPct val="100000"/>
              </a:lnSpc>
              <a:spcBef>
                <a:spcPts val="0"/>
              </a:spcBef>
              <a:spcAft>
                <a:spcPts val="0"/>
              </a:spcAft>
              <a:buClr>
                <a:schemeClr val="lt1"/>
              </a:buClr>
              <a:buSzPts val="1200"/>
              <a:buFont typeface="Merriweather"/>
              <a:buChar char="-"/>
            </a:pPr>
            <a:r>
              <a:rPr i="0" lang="en" sz="1200" u="none" cap="none" strike="noStrike">
                <a:solidFill>
                  <a:schemeClr val="lt1"/>
                </a:solidFill>
                <a:latin typeface="Merriweather"/>
                <a:ea typeface="Merriweather"/>
                <a:cs typeface="Merriweather"/>
                <a:sym typeface="Merriweather"/>
              </a:rPr>
              <a:t>Presenting your findings in an internal poster/talk session</a:t>
            </a:r>
            <a:endParaRPr i="0" sz="1200" u="none" cap="none" strike="noStrike">
              <a:solidFill>
                <a:schemeClr val="lt1"/>
              </a:solidFill>
              <a:latin typeface="Merriweather"/>
              <a:ea typeface="Merriweather"/>
              <a:cs typeface="Merriweather"/>
              <a:sym typeface="Merriweather"/>
            </a:endParaRPr>
          </a:p>
          <a:p>
            <a:pPr indent="-203200" lvl="0" marL="215900" marR="0" rtl="0" algn="l">
              <a:lnSpc>
                <a:spcPct val="100000"/>
              </a:lnSpc>
              <a:spcBef>
                <a:spcPts val="0"/>
              </a:spcBef>
              <a:spcAft>
                <a:spcPts val="0"/>
              </a:spcAft>
              <a:buClr>
                <a:schemeClr val="lt1"/>
              </a:buClr>
              <a:buSzPts val="1200"/>
              <a:buFont typeface="Merriweather"/>
              <a:buChar char="-"/>
            </a:pPr>
            <a:r>
              <a:rPr i="0" lang="en" sz="1200" u="none" cap="none" strike="noStrike">
                <a:solidFill>
                  <a:schemeClr val="lt1"/>
                </a:solidFill>
                <a:latin typeface="Merriweather"/>
                <a:ea typeface="Merriweather"/>
                <a:cs typeface="Merriweather"/>
                <a:sym typeface="Merriweather"/>
              </a:rPr>
              <a:t>Attending mandatory meetings/workshops prepping you for a graduate education</a:t>
            </a:r>
            <a:endParaRPr i="0" sz="1200" u="none" cap="none" strike="noStrike">
              <a:solidFill>
                <a:schemeClr val="lt1"/>
              </a:solidFill>
              <a:latin typeface="Merriweather"/>
              <a:ea typeface="Merriweather"/>
              <a:cs typeface="Merriweather"/>
              <a:sym typeface="Merriweather"/>
            </a:endParaRPr>
          </a:p>
          <a:p>
            <a:pPr indent="-203200" lvl="0" marL="215900" marR="0" rtl="0" algn="l">
              <a:lnSpc>
                <a:spcPct val="100000"/>
              </a:lnSpc>
              <a:spcBef>
                <a:spcPts val="0"/>
              </a:spcBef>
              <a:spcAft>
                <a:spcPts val="0"/>
              </a:spcAft>
              <a:buClr>
                <a:schemeClr val="lt1"/>
              </a:buClr>
              <a:buSzPts val="1200"/>
              <a:buFont typeface="Merriweather"/>
              <a:buChar char="-"/>
            </a:pPr>
            <a:r>
              <a:rPr i="0" lang="en" sz="1200" u="none" cap="none" strike="noStrike">
                <a:solidFill>
                  <a:schemeClr val="lt1"/>
                </a:solidFill>
                <a:latin typeface="Merriweather"/>
                <a:ea typeface="Merriweather"/>
                <a:cs typeface="Merriweather"/>
                <a:sym typeface="Merriweather"/>
              </a:rPr>
              <a:t>Live in a different city housed with other program cohort members for an academic year</a:t>
            </a:r>
            <a:endParaRPr i="0" sz="1200" u="none" cap="none" strike="noStrike">
              <a:solidFill>
                <a:schemeClr val="lt1"/>
              </a:solidFill>
              <a:latin typeface="Merriweather"/>
              <a:ea typeface="Merriweather"/>
              <a:cs typeface="Merriweather"/>
              <a:sym typeface="Merriweather"/>
            </a:endParaRPr>
          </a:p>
        </p:txBody>
      </p:sp>
      <p:sp>
        <p:nvSpPr>
          <p:cNvPr id="449" name="Google Shape;449;p4"/>
          <p:cNvSpPr/>
          <p:nvPr/>
        </p:nvSpPr>
        <p:spPr>
          <a:xfrm>
            <a:off x="323042" y="3155991"/>
            <a:ext cx="8487300" cy="1938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i="0" lang="en" sz="1200" u="sng" cap="none" strike="noStrike">
                <a:solidFill>
                  <a:schemeClr val="lt1"/>
                </a:solidFill>
                <a:latin typeface="Merriweather"/>
                <a:ea typeface="Merriweather"/>
                <a:cs typeface="Merriweather"/>
                <a:sym typeface="Merriweather"/>
              </a:rPr>
              <a:t>What do you get out of it?</a:t>
            </a:r>
            <a:endParaRPr i="0" sz="1200" u="none" cap="none" strike="noStrike">
              <a:solidFill>
                <a:schemeClr val="lt1"/>
              </a:solidFill>
              <a:latin typeface="Merriweather"/>
              <a:ea typeface="Merriweather"/>
              <a:cs typeface="Merriweather"/>
              <a:sym typeface="Merriweather"/>
            </a:endParaRPr>
          </a:p>
          <a:p>
            <a:pPr indent="-203200" lvl="0" marL="215900" marR="0" rtl="0" algn="l">
              <a:lnSpc>
                <a:spcPct val="100000"/>
              </a:lnSpc>
              <a:spcBef>
                <a:spcPts val="0"/>
              </a:spcBef>
              <a:spcAft>
                <a:spcPts val="0"/>
              </a:spcAft>
              <a:buClr>
                <a:schemeClr val="lt1"/>
              </a:buClr>
              <a:buSzPts val="1200"/>
              <a:buFont typeface="Merriweather"/>
              <a:buChar char="-"/>
            </a:pPr>
            <a:r>
              <a:rPr i="0" lang="en" sz="1200" u="none" cap="none" strike="noStrike">
                <a:solidFill>
                  <a:schemeClr val="lt1"/>
                </a:solidFill>
                <a:latin typeface="Merriweather"/>
                <a:ea typeface="Merriweather"/>
                <a:cs typeface="Merriweather"/>
                <a:sym typeface="Merriweather"/>
              </a:rPr>
              <a:t>$$$ (PhD post bacs DIFFERENT than med school ones - you get paid!!!) </a:t>
            </a:r>
            <a:endParaRPr i="0" sz="1200" u="none" cap="none" strike="noStrike">
              <a:solidFill>
                <a:schemeClr val="lt1"/>
              </a:solidFill>
              <a:latin typeface="Merriweather"/>
              <a:ea typeface="Merriweather"/>
              <a:cs typeface="Merriweather"/>
              <a:sym typeface="Merriweather"/>
            </a:endParaRPr>
          </a:p>
          <a:p>
            <a:pPr indent="-203200" lvl="0" marL="215900" marR="0" rtl="0" algn="l">
              <a:lnSpc>
                <a:spcPct val="100000"/>
              </a:lnSpc>
              <a:spcBef>
                <a:spcPts val="0"/>
              </a:spcBef>
              <a:spcAft>
                <a:spcPts val="0"/>
              </a:spcAft>
              <a:buClr>
                <a:schemeClr val="lt1"/>
              </a:buClr>
              <a:buSzPts val="1200"/>
              <a:buFont typeface="Merriweather"/>
              <a:buChar char="-"/>
            </a:pPr>
            <a:r>
              <a:rPr i="0" lang="en" sz="1200" u="none" cap="none" strike="noStrike">
                <a:solidFill>
                  <a:schemeClr val="lt1"/>
                </a:solidFill>
                <a:latin typeface="Merriweather"/>
                <a:ea typeface="Merriweather"/>
                <a:cs typeface="Merriweather"/>
                <a:sym typeface="Merriweather"/>
              </a:rPr>
              <a:t>Exposure to a completely different field</a:t>
            </a:r>
            <a:endParaRPr i="0" sz="1200" u="none" cap="none" strike="noStrike">
              <a:solidFill>
                <a:schemeClr val="lt1"/>
              </a:solidFill>
              <a:latin typeface="Merriweather"/>
              <a:ea typeface="Merriweather"/>
              <a:cs typeface="Merriweather"/>
              <a:sym typeface="Merriweather"/>
            </a:endParaRPr>
          </a:p>
          <a:p>
            <a:pPr indent="-203200" lvl="0" marL="215900" marR="0" rtl="0" algn="l">
              <a:lnSpc>
                <a:spcPct val="100000"/>
              </a:lnSpc>
              <a:spcBef>
                <a:spcPts val="0"/>
              </a:spcBef>
              <a:spcAft>
                <a:spcPts val="0"/>
              </a:spcAft>
              <a:buClr>
                <a:schemeClr val="lt1"/>
              </a:buClr>
              <a:buSzPts val="1200"/>
              <a:buFont typeface="Merriweather"/>
              <a:buChar char="-"/>
            </a:pPr>
            <a:r>
              <a:rPr i="0" lang="en" sz="1200" u="none" cap="none" strike="noStrike">
                <a:solidFill>
                  <a:schemeClr val="lt1"/>
                </a:solidFill>
                <a:latin typeface="Merriweather"/>
                <a:ea typeface="Merriweather"/>
                <a:cs typeface="Merriweather"/>
                <a:sym typeface="Merriweather"/>
              </a:rPr>
              <a:t>Professional contact and mentorship with principal investigator (PI) of lab (e.g. Letter of Recommendation)</a:t>
            </a:r>
            <a:endParaRPr i="0" sz="1200" u="none" cap="none" strike="noStrike">
              <a:solidFill>
                <a:schemeClr val="lt1"/>
              </a:solidFill>
              <a:latin typeface="Merriweather"/>
              <a:ea typeface="Merriweather"/>
              <a:cs typeface="Merriweather"/>
              <a:sym typeface="Merriweather"/>
            </a:endParaRPr>
          </a:p>
          <a:p>
            <a:pPr indent="-203200" lvl="0" marL="215900" marR="0" rtl="0" algn="l">
              <a:lnSpc>
                <a:spcPct val="100000"/>
              </a:lnSpc>
              <a:spcBef>
                <a:spcPts val="0"/>
              </a:spcBef>
              <a:spcAft>
                <a:spcPts val="0"/>
              </a:spcAft>
              <a:buClr>
                <a:schemeClr val="lt1"/>
              </a:buClr>
              <a:buSzPts val="1200"/>
              <a:buFont typeface="Merriweather"/>
              <a:buChar char="-"/>
            </a:pPr>
            <a:r>
              <a:rPr i="0" lang="en" sz="1200" u="none" cap="none" strike="noStrike">
                <a:solidFill>
                  <a:schemeClr val="lt1"/>
                </a:solidFill>
                <a:latin typeface="Merriweather"/>
                <a:ea typeface="Merriweather"/>
                <a:cs typeface="Merriweather"/>
                <a:sym typeface="Merriweather"/>
              </a:rPr>
              <a:t>GRE test prep</a:t>
            </a:r>
            <a:endParaRPr i="0" sz="1200" u="none" cap="none" strike="noStrike">
              <a:solidFill>
                <a:schemeClr val="lt1"/>
              </a:solidFill>
              <a:latin typeface="Merriweather"/>
              <a:ea typeface="Merriweather"/>
              <a:cs typeface="Merriweather"/>
              <a:sym typeface="Merriweather"/>
            </a:endParaRPr>
          </a:p>
          <a:p>
            <a:pPr indent="-203200" lvl="0" marL="215900" marR="0" rtl="0" algn="l">
              <a:lnSpc>
                <a:spcPct val="100000"/>
              </a:lnSpc>
              <a:spcBef>
                <a:spcPts val="0"/>
              </a:spcBef>
              <a:spcAft>
                <a:spcPts val="0"/>
              </a:spcAft>
              <a:buClr>
                <a:schemeClr val="lt1"/>
              </a:buClr>
              <a:buSzPts val="1200"/>
              <a:buFont typeface="Merriweather"/>
              <a:buChar char="-"/>
            </a:pPr>
            <a:r>
              <a:rPr i="0" lang="en" sz="1200" u="none" cap="none" strike="noStrike">
                <a:solidFill>
                  <a:schemeClr val="lt1"/>
                </a:solidFill>
                <a:latin typeface="Merriweather"/>
                <a:ea typeface="Merriweather"/>
                <a:cs typeface="Merriweather"/>
                <a:sym typeface="Merriweather"/>
              </a:rPr>
              <a:t>Graduate application assistance (e.g. Statement of Purpose)</a:t>
            </a:r>
            <a:endParaRPr i="0" sz="1200" u="none" cap="none" strike="noStrike">
              <a:solidFill>
                <a:schemeClr val="lt1"/>
              </a:solidFill>
              <a:latin typeface="Merriweather"/>
              <a:ea typeface="Merriweather"/>
              <a:cs typeface="Merriweather"/>
              <a:sym typeface="Merriweather"/>
            </a:endParaRPr>
          </a:p>
          <a:p>
            <a:pPr indent="-203200" lvl="0" marL="215900" marR="0" rtl="0" algn="l">
              <a:lnSpc>
                <a:spcPct val="100000"/>
              </a:lnSpc>
              <a:spcBef>
                <a:spcPts val="0"/>
              </a:spcBef>
              <a:spcAft>
                <a:spcPts val="0"/>
              </a:spcAft>
              <a:buClr>
                <a:schemeClr val="lt1"/>
              </a:buClr>
              <a:buSzPts val="1200"/>
              <a:buFont typeface="Merriweather"/>
              <a:buChar char="-"/>
            </a:pPr>
            <a:r>
              <a:rPr i="0" lang="en" sz="1200" u="none" cap="none" strike="noStrike">
                <a:solidFill>
                  <a:schemeClr val="lt1"/>
                </a:solidFill>
                <a:latin typeface="Merriweather"/>
                <a:ea typeface="Merriweather"/>
                <a:cs typeface="Merriweather"/>
                <a:sym typeface="Merriweather"/>
              </a:rPr>
              <a:t>Network of peers</a:t>
            </a:r>
            <a:endParaRPr i="0" sz="1200" u="none" cap="none" strike="noStrike">
              <a:solidFill>
                <a:schemeClr val="lt1"/>
              </a:solidFill>
              <a:latin typeface="Merriweather"/>
              <a:ea typeface="Merriweather"/>
              <a:cs typeface="Merriweather"/>
              <a:sym typeface="Merriweather"/>
            </a:endParaRPr>
          </a:p>
          <a:p>
            <a:pPr indent="-203200" lvl="0" marL="215900" marR="0" rtl="0" algn="l">
              <a:lnSpc>
                <a:spcPct val="100000"/>
              </a:lnSpc>
              <a:spcBef>
                <a:spcPts val="0"/>
              </a:spcBef>
              <a:spcAft>
                <a:spcPts val="0"/>
              </a:spcAft>
              <a:buClr>
                <a:schemeClr val="lt1"/>
              </a:buClr>
              <a:buSzPts val="1200"/>
              <a:buFont typeface="Merriweather"/>
              <a:buChar char="-"/>
            </a:pPr>
            <a:r>
              <a:rPr i="0" lang="en" sz="1200" u="none" cap="none" strike="noStrike">
                <a:solidFill>
                  <a:schemeClr val="lt1"/>
                </a:solidFill>
                <a:latin typeface="Merriweather"/>
                <a:ea typeface="Merriweather"/>
                <a:cs typeface="Merriweather"/>
                <a:sym typeface="Merriweather"/>
              </a:rPr>
              <a:t>Travel the country! Impress your </a:t>
            </a:r>
            <a:r>
              <a:rPr i="0" lang="en" sz="1200" u="sng" cap="none" strike="noStrike">
                <a:solidFill>
                  <a:schemeClr val="lt1"/>
                </a:solidFill>
                <a:latin typeface="Merriweather"/>
                <a:ea typeface="Merriweather"/>
                <a:cs typeface="Merriweather"/>
                <a:sym typeface="Merriweather"/>
                <a:hlinkClick r:id="rId3">
                  <a:extLst>
                    <a:ext uri="{A12FA001-AC4F-418D-AE19-62706E023703}">
                      <ahyp:hlinkClr val="tx"/>
                    </a:ext>
                  </a:extLst>
                </a:hlinkClick>
              </a:rPr>
              <a:t>CV</a:t>
            </a:r>
            <a:r>
              <a:rPr i="0" lang="en" sz="1200" u="none" cap="none" strike="noStrike">
                <a:solidFill>
                  <a:schemeClr val="lt1"/>
                </a:solidFill>
                <a:latin typeface="Merriweather"/>
                <a:ea typeface="Merriweather"/>
                <a:cs typeface="Merriweather"/>
                <a:sym typeface="Merriweather"/>
              </a:rPr>
              <a:t> readers!</a:t>
            </a:r>
            <a:endParaRPr i="0" sz="1200" u="none" cap="none" strike="noStrike">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chemeClr val="lt1"/>
              </a:solidFill>
              <a:latin typeface="Merriweather"/>
              <a:ea typeface="Merriweather"/>
              <a:cs typeface="Merriweather"/>
              <a:sym typeface="Merriweath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pic>
        <p:nvPicPr>
          <p:cNvPr id="455" name="Google Shape;455;p5"/>
          <p:cNvPicPr preferRelativeResize="0"/>
          <p:nvPr/>
        </p:nvPicPr>
        <p:blipFill rotWithShape="1">
          <a:blip r:embed="rId3">
            <a:alphaModFix/>
          </a:blip>
          <a:srcRect b="0" l="0" r="0" t="0"/>
          <a:stretch/>
        </p:blipFill>
        <p:spPr>
          <a:xfrm>
            <a:off x="1372125" y="1120125"/>
            <a:ext cx="6968728" cy="885175"/>
          </a:xfrm>
          <a:prstGeom prst="rect">
            <a:avLst/>
          </a:prstGeom>
          <a:noFill/>
          <a:ln>
            <a:noFill/>
          </a:ln>
        </p:spPr>
      </p:pic>
      <p:pic>
        <p:nvPicPr>
          <p:cNvPr id="456" name="Google Shape;456;p5"/>
          <p:cNvPicPr preferRelativeResize="0"/>
          <p:nvPr/>
        </p:nvPicPr>
        <p:blipFill rotWithShape="1">
          <a:blip r:embed="rId4">
            <a:alphaModFix/>
          </a:blip>
          <a:srcRect b="0" l="0" r="0" t="0"/>
          <a:stretch/>
        </p:blipFill>
        <p:spPr>
          <a:xfrm>
            <a:off x="1934570" y="2138845"/>
            <a:ext cx="5610442" cy="2872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udent Mentoring Infographics by Slidesgo">
  <a:themeElements>
    <a:clrScheme name="Simple Light">
      <a:dk1>
        <a:srgbClr val="000000"/>
      </a:dk1>
      <a:lt1>
        <a:srgbClr val="FFFFFF"/>
      </a:lt1>
      <a:dk2>
        <a:srgbClr val="2D2442"/>
      </a:dk2>
      <a:lt2>
        <a:srgbClr val="5A4F72"/>
      </a:lt2>
      <a:accent1>
        <a:srgbClr val="874C2E"/>
      </a:accent1>
      <a:accent2>
        <a:srgbClr val="BC744A"/>
      </a:accent2>
      <a:accent3>
        <a:srgbClr val="C1ADA4"/>
      </a:accent3>
      <a:accent4>
        <a:srgbClr val="D6CED7"/>
      </a:accent4>
      <a:accent5>
        <a:srgbClr val="EED9CE"/>
      </a:accent5>
      <a:accent6>
        <a:srgbClr val="F7EEEB"/>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